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Arial" charset="1" panose="020B0502020202020204"/>
      <p:regular r:id="rId14"/>
    </p:embeddedFont>
    <p:embeddedFont>
      <p:font typeface="Arial Bold" charset="1" panose="020B0802020202020204"/>
      <p:regular r:id="rId15"/>
    </p:embeddedFont>
    <p:embeddedFont>
      <p:font typeface="Arial Italics" charset="1" panose="020B0502020202090204"/>
      <p:regular r:id="rId16"/>
    </p:embeddedFont>
    <p:embeddedFont>
      <p:font typeface="Arial Bold Italics" charset="1" panose="020B08020202020902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52" Target="notesSlides/notesSlide9.xml" Type="http://schemas.openxmlformats.org/officeDocument/2006/relationships/notesSlide"/><Relationship Id="rId53" Target="notesSlides/notesSlide10.xml" Type="http://schemas.openxmlformats.org/officeDocument/2006/relationships/notesSlide"/><Relationship Id="rId54" Target="notesSlides/notesSlide11.xml" Type="http://schemas.openxmlformats.org/officeDocument/2006/relationships/notesSlide"/><Relationship Id="rId55" Target="notesSlides/notesSlide12.xml" Type="http://schemas.openxmlformats.org/officeDocument/2006/relationships/notesSlide"/><Relationship Id="rId56" Target="notesSlides/notesSlide13.xml" Type="http://schemas.openxmlformats.org/officeDocument/2006/relationships/notesSlide"/><Relationship Id="rId57" Target="notesSlides/notesSlide14.xml" Type="http://schemas.openxmlformats.org/officeDocument/2006/relationships/notesSlide"/><Relationship Id="rId58" Target="notesSlides/notesSlide15.xml" Type="http://schemas.openxmlformats.org/officeDocument/2006/relationships/notesSlide"/><Relationship Id="rId59" Target="notesSlides/notesSlide16.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SafePass top priority is the security of its service, being it a distinguish factor from its competitors.</a:t>
            </a:r>
          </a:p>
          <a:p>
            <a:r>
              <a:rPr lang="en-US"/>
              <a:t>As such, strict measures and protocols have been implemented in dealing with user's data and information in general.</a:t>
            </a:r>
          </a:p>
          <a:p>
            <a:r>
              <a:rPr lang="en-US"/>
              <a:t>The following certificates are a accomplishment of our work  in making sure that our service is as secure and as reliable as possible.</a:t>
            </a:r>
          </a:p>
          <a:p>
            <a:r>
              <a:rPr lang="en-US"/>
              <a:t/>
            </a:r>
          </a:p>
          <a:p>
            <a:r>
              <a:rPr lang="en-US"/>
              <a:t>ISO 27001 - Industry standard for information security and management.</a:t>
            </a:r>
          </a:p>
          <a:p>
            <a:r>
              <a:rPr lang="en-US"/>
              <a:t/>
            </a:r>
          </a:p>
          <a:p>
            <a:r>
              <a:rPr lang="en-US"/>
              <a:t>As per ISO 27001 requirements, SafePass has its own ISMS ( Information Security Management System ), responsible for the  continuous development and improvement of risk assessment plans to ensure the maximum security in the handling of user information.</a:t>
            </a:r>
          </a:p>
          <a:p>
            <a:r>
              <a:rPr lang="en-US"/>
              <a:t/>
            </a:r>
          </a:p>
          <a:p>
            <a:r>
              <a:rPr lang="en-US"/>
              <a:t>TRUSTe APEC Privacy Certificate - Privacy Standards for companies comprising the Asia-Pacific Economic Cooperation, such as the USA, China, Philipines, ... </a:t>
            </a:r>
          </a:p>
          <a:p>
            <a:r>
              <a:rPr lang="en-US"/>
              <a:t/>
            </a:r>
          </a:p>
          <a:p>
            <a:r>
              <a:rPr lang="en-US"/>
              <a:t>Per the certificate requirements, SafePass programs and privacy practices are constantly monitored and improved to ensure there are no data breaches or leaks of users data.</a:t>
            </a:r>
          </a:p>
          <a:p>
            <a:r>
              <a:rPr lang="en-US"/>
              <a:t/>
            </a:r>
          </a:p>
          <a:p>
            <a:r>
              <a:rPr lang="en-US"/>
              <a:t>FIDO2 Certification - Adhering to globally recognized FIDO specifications and requirements.</a:t>
            </a:r>
          </a:p>
          <a:p>
            <a:r>
              <a:rPr lang="en-US"/>
              <a:t/>
            </a:r>
          </a:p>
          <a:p>
            <a:r>
              <a:rPr lang="en-US"/>
              <a:t>SafePass implements and adheres to globally recognized secure authentication algorithms to ensure it is not possible for a user to access another's password vault.</a:t>
            </a:r>
          </a:p>
          <a:p>
            <a:r>
              <a:rPr lang="en-US"/>
              <a:t/>
            </a:r>
          </a:p>
          <a:p>
            <a:r>
              <a:rPr lang="en-US"/>
              <a:t>SafePass employs world-class security organizations to conduct regular audits on the system condition and infrastructure, to ensure its systems are not vulnerable to potential attacks.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SafePass bases its privacy policies on the following keypoints:</a:t>
            </a:r>
          </a:p>
          <a:p>
            <a:r>
              <a:rPr lang="en-US"/>
              <a:t/>
            </a:r>
          </a:p>
          <a:p>
            <a:r>
              <a:rPr lang="en-US"/>
              <a:t>- Consentment </a:t>
            </a:r>
          </a:p>
          <a:p>
            <a:r>
              <a:rPr lang="en-US"/>
              <a:t/>
            </a:r>
          </a:p>
          <a:p>
            <a:r>
              <a:rPr lang="en-US"/>
              <a:t>SafePass only collects strictly necessary data from the user's to ensure the system's functionality. </a:t>
            </a:r>
          </a:p>
          <a:p>
            <a:r>
              <a:rPr lang="en-US"/>
              <a:t>Before doing so, the user is asked whether he agrees with this or not.</a:t>
            </a:r>
          </a:p>
          <a:p>
            <a:r>
              <a:rPr lang="en-US"/>
              <a:t/>
            </a:r>
          </a:p>
          <a:p>
            <a:r>
              <a:rPr lang="en-US"/>
              <a:t>- Awareness</a:t>
            </a:r>
          </a:p>
          <a:p>
            <a:r>
              <a:rPr lang="en-US"/>
              <a:t/>
            </a:r>
          </a:p>
          <a:p>
            <a:r>
              <a:rPr lang="en-US"/>
              <a:t>At SafePass, we strive to keep our users safe. As such, we constantly update users with new security measures that may be taken in order to protect their accounts.</a:t>
            </a:r>
          </a:p>
          <a:p>
            <a:r>
              <a:rPr lang="en-US"/>
              <a:t/>
            </a:r>
          </a:p>
          <a:p>
            <a:r>
              <a:rPr lang="en-US"/>
              <a:t>- Transparency</a:t>
            </a:r>
          </a:p>
          <a:p>
            <a:r>
              <a:rPr lang="en-US"/>
              <a:t/>
            </a:r>
          </a:p>
          <a:p>
            <a:r>
              <a:rPr lang="en-US"/>
              <a:t>In the case of a data breach or a system failure, SafePass contacts its users in order to inform them about the problem.</a:t>
            </a:r>
          </a:p>
          <a:p>
            <a:r>
              <a:rPr lang="en-US"/>
              <a:t/>
            </a:r>
          </a:p>
          <a:p>
            <a:r>
              <a:rPr lang="en-US"/>
              <a:t>SafePass complies with the EU-U.S. Data Privacy Framework, which regulates and creates a framework for how data should be sent between countries from the European Union and the USA and is responsible for the secure management, storage and transfer of the data that it receives.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Operating a international business requires that various regulations and legislation must be met in servicing our users with SafePass.</a:t>
            </a:r>
          </a:p>
          <a:p>
            <a:r>
              <a:rPr lang="en-US"/>
              <a:t/>
            </a:r>
          </a:p>
          <a:p>
            <a:r>
              <a:rPr lang="en-US"/>
              <a:t>The SafePass legal department is responsible for preserving the legal and intellectual property of the company and making sure that our product complies with laws in the countries of operation.</a:t>
            </a:r>
          </a:p>
          <a:p>
            <a:r>
              <a:rPr lang="en-US"/>
              <a:t/>
            </a:r>
          </a:p>
          <a:p>
            <a:r>
              <a:rPr lang="en-US"/>
              <a:t>SafePass adheres to the following data protection regulations:</a:t>
            </a:r>
          </a:p>
          <a:p>
            <a:r>
              <a:rPr lang="en-US"/>
              <a:t/>
            </a:r>
          </a:p>
          <a:p>
            <a:r>
              <a:rPr lang="en-US"/>
              <a:t>- EU General Data Protection Regulation</a:t>
            </a:r>
          </a:p>
          <a:p>
            <a:r>
              <a:rPr lang="en-US"/>
              <a:t/>
            </a:r>
          </a:p>
          <a:p>
            <a:r>
              <a:rPr lang="en-US"/>
              <a:t>- USA State and Federal Data Protection Regulations ( CCPA, CPRA, VCDPA )</a:t>
            </a:r>
          </a:p>
          <a:p>
            <a:r>
              <a:rPr lang="en-US"/>
              <a:t/>
            </a:r>
          </a:p>
          <a:p>
            <a:r>
              <a:rPr lang="en-US"/>
              <a:t>- United Kingdom Data Protection Law </a:t>
            </a:r>
          </a:p>
          <a:p>
            <a:r>
              <a:rPr lang="en-US"/>
              <a:t/>
            </a:r>
          </a:p>
          <a:p>
            <a:r>
              <a:rPr lang="en-US"/>
              <a:t>- others...</a:t>
            </a:r>
          </a:p>
          <a:p>
            <a:r>
              <a:rPr lang="en-US"/>
              <a:t/>
            </a:r>
          </a:p>
          <a:p>
            <a:r>
              <a:rPr lang="en-US"/>
              <a:t>In accordance with EU GDPR, SafePass has nominated a DPO ( Data Protection Officer ), that works along with the legal department to ensure the highest standards of data protection are being met.</a:t>
            </a:r>
          </a:p>
          <a:p>
            <a:r>
              <a:rPr lang="en-US"/>
              <a:t/>
            </a:r>
          </a:p>
          <a:p>
            <a:r>
              <a:rPr lang="en-US"/>
              <a:t>SafePass's Legal Department is also tasked with other work, such as making sure the company's patents are up to date, no intellectual property rights are being infringed ( either our's or from other companies ) and representing the company in legal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complying with legal demands, SafePass still aims to protect it's users privacy as much as possible.</a:t>
            </a:r>
          </a:p>
          <a:p>
            <a:r>
              <a:rPr lang="en-US"/>
              <a:t/>
            </a:r>
          </a:p>
          <a:p>
            <a:r>
              <a:rPr lang="en-US"/>
              <a:t>In the case of legal requests by authorities, SafePass always takes this first steps before responding:</a:t>
            </a:r>
          </a:p>
          <a:p>
            <a:r>
              <a:rPr lang="en-US"/>
              <a:t/>
            </a:r>
          </a:p>
          <a:p>
            <a:r>
              <a:rPr lang="en-US"/>
              <a:t>- We ask authorities to contact the given user first if possible before requesting his information from SafePass</a:t>
            </a:r>
          </a:p>
          <a:p>
            <a:r>
              <a:rPr lang="en-US"/>
              <a:t/>
            </a:r>
          </a:p>
          <a:p>
            <a:r>
              <a:rPr lang="en-US"/>
              <a:t>- Strict checks are put in place to check if the requester is in fact a governmental authority or legal rights to do the demand of user data in question.</a:t>
            </a:r>
          </a:p>
          <a:p>
            <a:r>
              <a:rPr lang="en-US"/>
              <a:t>Without a warrant, legal process or judicial order, SafePass may refuse providing information.</a:t>
            </a:r>
          </a:p>
          <a:p>
            <a:r>
              <a:rPr lang="en-US"/>
              <a:t/>
            </a:r>
          </a:p>
          <a:p>
            <a:r>
              <a:rPr lang="en-US"/>
              <a:t>- To protect the privacy of our users, we ensure the legal requests are reasonable in scope ( not demanding information from users who may not be related to the investigation ) and will share the minimum amount of information in order to comply with the demand.</a:t>
            </a:r>
          </a:p>
          <a:p>
            <a:r>
              <a:rPr lang="en-US"/>
              <a:t/>
            </a:r>
          </a:p>
          <a:p>
            <a:r>
              <a:rPr lang="en-US"/>
              <a:t>- Noticing the user ( if possible ) . If there are no legal blockades or advisory against it, SafePass will inform the user that his data is being reviewed by legal authorities.</a:t>
            </a:r>
          </a:p>
          <a:p>
            <a:r>
              <a:rPr lang="en-US"/>
              <a:t/>
            </a:r>
          </a:p>
          <a:p>
            <a:r>
              <a:rPr lang="en-US"/>
              <a:t>All requests to SafePass must be issued in accordance with the applicable laws of the region and must be made through official government/judicial channels such as judicial orders or government emails.</a:t>
            </a:r>
          </a:p>
          <a:p>
            <a:r>
              <a:rPr lang="en-US"/>
              <a:t/>
            </a:r>
          </a:p>
          <a:p>
            <a:r>
              <a:rPr lang="en-US"/>
              <a:t>Because SafePass utilizes a Zero Knowledge Encryption Model, we do not have access to, and therefore, cannot share with authorities, unencrypted user's password vaults or their master passwords.</a:t>
            </a:r>
          </a:p>
          <a:p>
            <a:r>
              <a:rPr lang="en-US"/>
              <a:t>Therefore, most legal requests should be issued with the given user's email, since it is linked to a user's account, or payment information, such as billing address or credit card information, in the case of a user with a paid account.</a:t>
            </a:r>
          </a:p>
          <a:p>
            <a:r>
              <a:rPr lang="en-US"/>
              <a:t/>
            </a:r>
          </a:p>
          <a:p>
            <a:r>
              <a:rPr lang="en-US"/>
              <a:t>In order to help us identify the requesting authority, the following information must be provided in legal requests:</a:t>
            </a:r>
          </a:p>
          <a:p>
            <a:r>
              <a:rPr lang="en-US"/>
              <a:t/>
            </a:r>
          </a:p>
          <a:p>
            <a:r>
              <a:rPr lang="en-US"/>
              <a:t>- Agency name</a:t>
            </a:r>
          </a:p>
          <a:p>
            <a:r>
              <a:rPr lang="en-US"/>
              <a:t>- Agent name and badge/identification number</a:t>
            </a:r>
          </a:p>
          <a:p>
            <a:r>
              <a:rPr lang="en-US"/>
              <a:t>- Agent employer-issued email address</a:t>
            </a:r>
          </a:p>
          <a:p>
            <a:r>
              <a:rPr lang="en-US"/>
              <a:t>- Agent phone number, including any extension</a:t>
            </a:r>
          </a:p>
          <a:p>
            <a:r>
              <a:rPr lang="en-US"/>
              <a:t>- Agent mailing address</a:t>
            </a:r>
          </a:p>
          <a:p>
            <a:r>
              <a:rPr lang="en-US"/>
              <a:t>- Requested response date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Video developed with the objective of sell the system and it's main points</a:t>
            </a:r>
          </a:p>
          <a:p>
            <a:r>
              <a:rPr lang="en-US"/>
              <a:t>- Adopted "TV-like" commercial, like EHS.tv or FlexTape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 study conducted by NordPass in 35 countries, the researchers found out that the most common passwords were the following :</a:t>
            </a:r>
          </a:p>
          <a:p>
            <a:r>
              <a:rPr lang="en-US"/>
              <a:t/>
            </a:r>
          </a:p>
          <a:p>
            <a:r>
              <a:rPr lang="en-US"/>
              <a:t>- 123456</a:t>
            </a:r>
          </a:p>
          <a:p>
            <a:r>
              <a:rPr lang="en-US"/>
              <a:t>- admin</a:t>
            </a:r>
          </a:p>
          <a:p>
            <a:r>
              <a:rPr lang="en-US"/>
              <a:t>-12345678</a:t>
            </a:r>
          </a:p>
          <a:p>
            <a:r>
              <a:rPr lang="en-US"/>
              <a:t/>
            </a:r>
          </a:p>
          <a:p>
            <a:r>
              <a:rPr lang="en-US"/>
              <a:t>The results were based on a 6.6 TB Database of passwords that we're stolen using various types of malware. </a:t>
            </a:r>
          </a:p>
          <a:p>
            <a:r>
              <a:rPr lang="en-US"/>
              <a:t/>
            </a:r>
          </a:p>
          <a:p>
            <a:r>
              <a:rPr lang="en-US"/>
              <a:t>The most common passwords are highly insecure, being extremely easy for bad agents or hackers to brute force ( taking about 1 second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Furthermore, the study concluded that the average amount of passwords a user has is 100. </a:t>
            </a:r>
          </a:p>
          <a:p>
            <a:r>
              <a:rPr lang="en-US"/>
              <a:t/>
            </a:r>
          </a:p>
          <a:p>
            <a:r>
              <a:rPr lang="en-US"/>
              <a:t>Since it is a high enough number, it could be one of the causes of people using simple and insecure passwords, since harder passwords may need to be stored somewhere else or force people to remember them.</a:t>
            </a:r>
          </a:p>
          <a:p>
            <a:r>
              <a:rPr lang="en-US"/>
              <a:t/>
            </a:r>
          </a:p>
          <a:p>
            <a:r>
              <a:rPr lang="en-US"/>
              <a:t>In most attacks to web applications ( 86% ) stolen credentials are used which reveals the importance of protecting user credentials.</a:t>
            </a:r>
          </a:p>
          <a:p>
            <a:r>
              <a:rPr lang="en-US"/>
              <a:t/>
            </a:r>
          </a:p>
          <a:p>
            <a:r>
              <a:rPr lang="en-US"/>
              <a:t>In general, this study reveals how important it is for users to protect their credentials and the impact their misuse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Physical Security of data centers is paramount to ensure the safety of our users data.</a:t>
            </a:r>
          </a:p>
          <a:p>
            <a:r>
              <a:rPr lang="en-US"/>
              <a:t/>
            </a:r>
          </a:p>
          <a:p>
            <a:r>
              <a:rPr lang="en-US"/>
              <a:t>SafePass  data centers have the following security levels:</a:t>
            </a:r>
          </a:p>
          <a:p>
            <a:r>
              <a:rPr lang="en-US"/>
              <a:t/>
            </a:r>
          </a:p>
          <a:p>
            <a:r>
              <a:rPr lang="en-US"/>
              <a:t>Perimeter Security </a:t>
            </a:r>
          </a:p>
          <a:p>
            <a:r>
              <a:rPr lang="en-US"/>
              <a:t/>
            </a:r>
          </a:p>
          <a:p>
            <a:r>
              <a:rPr lang="en-US"/>
              <a:t>- Signage and anti climb-fencing along the property boundaries.</a:t>
            </a:r>
          </a:p>
          <a:p>
            <a:r>
              <a:rPr lang="en-US"/>
              <a:t/>
            </a:r>
          </a:p>
          <a:p>
            <a:r>
              <a:rPr lang="en-US"/>
              <a:t> - Overlapping thermal and standard cameras;</a:t>
            </a:r>
          </a:p>
          <a:p>
            <a:r>
              <a:rPr lang="en-US"/>
              <a:t/>
            </a:r>
          </a:p>
          <a:p>
            <a:r>
              <a:rPr lang="en-US"/>
              <a:t>- 24/7 guard patrols ;</a:t>
            </a:r>
          </a:p>
          <a:p>
            <a:r>
              <a:rPr lang="en-US"/>
              <a:t/>
            </a:r>
          </a:p>
          <a:p>
            <a:r>
              <a:rPr lang="en-US"/>
              <a:t>- Vehicle crash barrier;</a:t>
            </a:r>
          </a:p>
          <a:p>
            <a:r>
              <a:rPr lang="en-US"/>
              <a:t/>
            </a:r>
          </a:p>
          <a:p>
            <a:r>
              <a:rPr lang="en-US"/>
              <a:t>Building Access</a:t>
            </a:r>
          </a:p>
          <a:p>
            <a:r>
              <a:rPr lang="en-US"/>
              <a:t/>
            </a:r>
          </a:p>
          <a:p>
            <a:r>
              <a:rPr lang="en-US"/>
              <a:t>- Authentication with Iris scan to confirm ID. </a:t>
            </a:r>
          </a:p>
          <a:p>
            <a:r>
              <a:rPr lang="en-US"/>
              <a:t/>
            </a:r>
          </a:p>
          <a:p>
            <a:r>
              <a:rPr lang="en-US"/>
              <a:t>- In critical areas, only one person can pass through the door at a time, passing his card on the scan;</a:t>
            </a:r>
          </a:p>
          <a:p>
            <a:r>
              <a:rPr lang="en-US"/>
              <a:t/>
            </a:r>
          </a:p>
          <a:p>
            <a:r>
              <a:rPr lang="en-US"/>
              <a:t>- In the data center floors, only the technicians and engineers that need to work on that site are allowed to enter. The user's password vaults are always encrypted, and only the client can access them with their master key.</a:t>
            </a:r>
          </a:p>
          <a:p>
            <a:r>
              <a:rPr lang="en-US"/>
              <a:t/>
            </a:r>
          </a:p>
          <a:p>
            <a:r>
              <a:rPr lang="en-US"/>
              <a:t>Monitoring and Surveillance</a:t>
            </a:r>
          </a:p>
          <a:p>
            <a:r>
              <a:rPr lang="en-US"/>
              <a:t/>
            </a:r>
          </a:p>
          <a:p>
            <a:r>
              <a:rPr lang="en-US"/>
              <a:t>-  SoC (Security Operations Center) operating 24/7 to ensure our data centers meet the highest standards of security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SafePass, all your passwords are stored within a password vault.</a:t>
            </a:r>
          </a:p>
          <a:p>
            <a:r>
              <a:rPr lang="en-US"/>
              <a:t/>
            </a:r>
          </a:p>
          <a:p>
            <a:r>
              <a:rPr lang="en-US"/>
              <a:t>This is not the standard physical vault, but a software representation of one, where to access it you need a key, in this case, your Master Password.</a:t>
            </a:r>
          </a:p>
          <a:p>
            <a:r>
              <a:rPr lang="en-US"/>
              <a:t/>
            </a:r>
          </a:p>
          <a:p>
            <a:r>
              <a:rPr lang="en-US"/>
              <a:t>This Master Password is defined by you when you create a account in our system, and its supposed to be as secure as possible.</a:t>
            </a:r>
          </a:p>
          <a:p>
            <a:r>
              <a:rPr lang="en-US"/>
              <a:t/>
            </a:r>
          </a:p>
          <a:p>
            <a:r>
              <a:rPr lang="en-US"/>
              <a:t>This Master Password is your only way to access your password vault, so its paramount that you do not forget it.</a:t>
            </a:r>
          </a:p>
          <a:p>
            <a:r>
              <a:rPr lang="en-US"/>
              <a:t/>
            </a:r>
          </a:p>
          <a:p>
            <a:r>
              <a:rPr lang="en-US"/>
              <a:t>To ensure the security of your passwords within the vault, it is encrypted using the Advanced Encryption Standard (AES) 256, one of the current strongest encryption algorithms, being unbreakable to this point.</a:t>
            </a:r>
          </a:p>
          <a:p>
            <a:r>
              <a:rPr lang="en-US"/>
              <a:t/>
            </a:r>
          </a:p>
          <a:p>
            <a:r>
              <a:rPr lang="en-US"/>
              <a:t>This algorithm uses the concept of symmetric keys, which means that only the same key used to encrypt your password vault may be used to decrypt it.</a:t>
            </a:r>
          </a:p>
          <a:p>
            <a:r>
              <a:rPr lang="en-US"/>
              <a:t/>
            </a:r>
          </a:p>
          <a:p>
            <a:r>
              <a:rPr lang="en-US"/>
              <a:t>To note that the process of encrypting your master password and password vault is done locally on your computer and, as such, SafePass does not have access to your master password or your decrypted password vault.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ensure maximum security and privacy for our users, a authentication hash is derived from their master password which is used to authenticate users in the system.</a:t>
            </a:r>
          </a:p>
          <a:p>
            <a:r>
              <a:rPr lang="en-US"/>
              <a:t/>
            </a:r>
          </a:p>
          <a:p>
            <a:r>
              <a:rPr lang="en-US"/>
              <a:t>Users may also choose to activate 2FA. In the case they do, after accessing their account normally, a time-based code will be sent to a chosen application that supports TOTP codes, such as Google Authenticator or Twillio Authy. This code must then be entered in the user interface to enter the account.</a:t>
            </a:r>
          </a:p>
          <a:p>
            <a:r>
              <a:rPr lang="en-US"/>
              <a:t/>
            </a:r>
          </a:p>
          <a:p>
            <a:r>
              <a:rPr lang="en-US"/>
              <a:t>2FA presents itself as a strong second layer of security in user authentication, prevent possible user data breaches when the master password may be compromised.</a:t>
            </a:r>
          </a:p>
          <a:p>
            <a:r>
              <a:rPr lang="en-US"/>
              <a:t/>
            </a:r>
          </a:p>
          <a:p>
            <a:r>
              <a:rPr lang="en-US"/>
              <a:t>Only a user through his master password should have access to his vault.  At this point in the system, vault sharing is not possible, only through the sharing of the master password which is highly not recommended.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SafePass aims to be available anywhere and at all times.</a:t>
            </a:r>
          </a:p>
          <a:p>
            <a:r>
              <a:rPr lang="en-US"/>
              <a:t>With this goal, we frequently monitor the system performance and logs to find out if something is wrong or not working as expected.</a:t>
            </a:r>
          </a:p>
          <a:p>
            <a:r>
              <a:rPr lang="en-US"/>
              <a:t/>
            </a:r>
          </a:p>
          <a:p>
            <a:r>
              <a:rPr lang="en-US"/>
              <a:t>In order to ensure that we don't compromise user's data,</a:t>
            </a:r>
          </a:p>
          <a:p>
            <a:r>
              <a:rPr lang="en-US"/>
              <a:t>actions such as Data Replication between various storage nodes and Weekly Data Backups are done, making sure that users do not lose their password vaults in case of a failure in a data center or disk.</a:t>
            </a:r>
          </a:p>
          <a:p>
            <a:r>
              <a:rPr lang="en-US"/>
              <a:t/>
            </a:r>
          </a:p>
          <a:p>
            <a:r>
              <a:rPr lang="en-US"/>
              <a:t>SafePass also has a sophisticated load balancer, meant to distribute user's request through multiple data nodes, ensuring that no node gets too overcharged, which can lead to a point of failure or unavailability.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0.png" Type="http://schemas.openxmlformats.org/officeDocument/2006/relationships/image"/><Relationship Id="rId4"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2.png" Type="http://schemas.openxmlformats.org/officeDocument/2006/relationships/image"/><Relationship Id="rId4" Target="../media/image3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4.jpeg" Type="http://schemas.openxmlformats.org/officeDocument/2006/relationships/image"/><Relationship Id="rId4" Target="../media/VAGA5yyDd-c.mp4" Type="http://schemas.openxmlformats.org/officeDocument/2006/relationships/video"/><Relationship Id="rId5" Target="../media/VAGA5yyDd-c.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https://nordpass.com/most-common-passwords-list/" TargetMode="External" Type="http://schemas.openxmlformats.org/officeDocument/2006/relationships/hyperlink"/><Relationship Id="rId4" Target="https://www.verizon.com/business/resources/reports/dbir/2023/master-guide/"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2" Target="../notesSlides/notesSlide16.xml" Type="http://schemas.openxmlformats.org/officeDocument/2006/relationships/notesSlide"/><Relationship Id="rId3" Target="http://bit.ly/2Tynxth" TargetMode="External" Type="http://schemas.openxmlformats.org/officeDocument/2006/relationships/hyperlink"/><Relationship Id="rId4" Target="http://bit.ly/2TyoMsr" TargetMode="External" Type="http://schemas.openxmlformats.org/officeDocument/2006/relationships/hyperlink"/><Relationship Id="rId5" Target="http://bit.ly/2TtBDfr" TargetMode="External" Type="http://schemas.openxmlformats.org/officeDocument/2006/relationships/hyperlink"/><Relationship Id="rId6" Target="https://stories.freepik.com/?utm_source=slidesgo_template&amp;utm_medium=referral-link&amp;utm_campaign=slidesgo_contents_of_this_template&amp;utm_term=stories_by_freepik&amp;utm_content=stories" TargetMode="External" Type="http://schemas.openxmlformats.org/officeDocument/2006/relationships/hyperlink"/><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https://nordpass.com/most-common-passwords-list/" TargetMode="External" Type="http://schemas.openxmlformats.org/officeDocument/2006/relationships/hyperlink"/><Relationship Id="rId4" Target="../media/image6.pn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21804" y="-1387506"/>
            <a:ext cx="15338504" cy="15070922"/>
          </a:xfrm>
          <a:custGeom>
            <a:avLst/>
            <a:gdLst/>
            <a:ahLst/>
            <a:cxnLst/>
            <a:rect r="r" b="b" t="t" l="l"/>
            <a:pathLst>
              <a:path h="15070922" w="15338504">
                <a:moveTo>
                  <a:pt x="0" y="0"/>
                </a:moveTo>
                <a:lnTo>
                  <a:pt x="15338504" y="0"/>
                </a:lnTo>
                <a:lnTo>
                  <a:pt x="15338504" y="15070922"/>
                </a:lnTo>
                <a:lnTo>
                  <a:pt x="0" y="150709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14400" y="552250"/>
            <a:ext cx="5460846" cy="2046448"/>
          </a:xfrm>
          <a:custGeom>
            <a:avLst/>
            <a:gdLst/>
            <a:ahLst/>
            <a:cxnLst/>
            <a:rect r="r" b="b" t="t" l="l"/>
            <a:pathLst>
              <a:path h="2046448" w="5460846">
                <a:moveTo>
                  <a:pt x="0" y="0"/>
                </a:moveTo>
                <a:lnTo>
                  <a:pt x="5460846" y="0"/>
                </a:lnTo>
                <a:lnTo>
                  <a:pt x="5460846" y="2046448"/>
                </a:lnTo>
                <a:lnTo>
                  <a:pt x="0" y="2046448"/>
                </a:lnTo>
                <a:lnTo>
                  <a:pt x="0" y="0"/>
                </a:lnTo>
                <a:close/>
              </a:path>
            </a:pathLst>
          </a:custGeom>
          <a:blipFill>
            <a:blip r:embed="rId5"/>
            <a:stretch>
              <a:fillRect l="0" t="0" r="0" b="0"/>
            </a:stretch>
          </a:blipFill>
        </p:spPr>
      </p:sp>
      <p:grpSp>
        <p:nvGrpSpPr>
          <p:cNvPr name="Group 4" id="4"/>
          <p:cNvGrpSpPr/>
          <p:nvPr/>
        </p:nvGrpSpPr>
        <p:grpSpPr>
          <a:xfrm rot="0">
            <a:off x="6686379" y="552250"/>
            <a:ext cx="2046448" cy="2046448"/>
            <a:chOff x="0" y="0"/>
            <a:chExt cx="6350000" cy="6350000"/>
          </a:xfrm>
        </p:grpSpPr>
        <p:sp>
          <p:nvSpPr>
            <p:cNvPr name="Freeform 5" id="5"/>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0" t="-10" r="0" b="-10"/>
              </a:stretch>
            </a:blipFill>
          </p:spPr>
        </p:sp>
      </p:grpSp>
      <p:sp>
        <p:nvSpPr>
          <p:cNvPr name="Freeform 6" id="6"/>
          <p:cNvSpPr/>
          <p:nvPr/>
        </p:nvSpPr>
        <p:spPr>
          <a:xfrm flipH="false" flipV="false" rot="0">
            <a:off x="1610620" y="3368363"/>
            <a:ext cx="6526291" cy="4796212"/>
          </a:xfrm>
          <a:custGeom>
            <a:avLst/>
            <a:gdLst/>
            <a:ahLst/>
            <a:cxnLst/>
            <a:rect r="r" b="b" t="t" l="l"/>
            <a:pathLst>
              <a:path h="4796212" w="6526291">
                <a:moveTo>
                  <a:pt x="0" y="0"/>
                </a:moveTo>
                <a:lnTo>
                  <a:pt x="6526292" y="0"/>
                </a:lnTo>
                <a:lnTo>
                  <a:pt x="6526292" y="4796212"/>
                </a:lnTo>
                <a:lnTo>
                  <a:pt x="0" y="4796212"/>
                </a:lnTo>
                <a:lnTo>
                  <a:pt x="0" y="0"/>
                </a:lnTo>
                <a:close/>
              </a:path>
            </a:pathLst>
          </a:custGeom>
          <a:blipFill>
            <a:blip r:embed="rId7"/>
            <a:stretch>
              <a:fillRect l="0" t="0" r="-1411" b="0"/>
            </a:stretch>
          </a:blipFill>
        </p:spPr>
      </p:sp>
      <p:sp>
        <p:nvSpPr>
          <p:cNvPr name="TextBox 7" id="7"/>
          <p:cNvSpPr txBox="true"/>
          <p:nvPr/>
        </p:nvSpPr>
        <p:spPr>
          <a:xfrm rot="0">
            <a:off x="9858663" y="4111884"/>
            <a:ext cx="8789550" cy="3619500"/>
          </a:xfrm>
          <a:prstGeom prst="rect">
            <a:avLst/>
          </a:prstGeom>
        </p:spPr>
        <p:txBody>
          <a:bodyPr anchor="t" rtlCol="false" tIns="0" lIns="0" bIns="0" rIns="0">
            <a:spAutoFit/>
          </a:bodyPr>
          <a:lstStyle/>
          <a:p>
            <a:pPr>
              <a:lnSpc>
                <a:spcPts val="11519"/>
              </a:lnSpc>
            </a:pPr>
            <a:r>
              <a:rPr lang="en-US" sz="9600">
                <a:solidFill>
                  <a:srgbClr val="1F1C51"/>
                </a:solidFill>
                <a:latin typeface="Arimo"/>
              </a:rPr>
              <a:t>SafePass</a:t>
            </a:r>
          </a:p>
          <a:p>
            <a:pPr algn="l">
              <a:lnSpc>
                <a:spcPts val="8399"/>
              </a:lnSpc>
            </a:pPr>
            <a:r>
              <a:rPr lang="en-US" sz="6999">
                <a:solidFill>
                  <a:srgbClr val="1F1C51"/>
                </a:solidFill>
                <a:latin typeface="Arimo"/>
              </a:rPr>
              <a:t>A secure password management system</a:t>
            </a:r>
          </a:p>
        </p:txBody>
      </p:sp>
      <p:sp>
        <p:nvSpPr>
          <p:cNvPr name="TextBox 8" id="8"/>
          <p:cNvSpPr txBox="true"/>
          <p:nvPr/>
        </p:nvSpPr>
        <p:spPr>
          <a:xfrm rot="0">
            <a:off x="10016925" y="8164575"/>
            <a:ext cx="7569750" cy="1402350"/>
          </a:xfrm>
          <a:prstGeom prst="rect">
            <a:avLst/>
          </a:prstGeom>
        </p:spPr>
        <p:txBody>
          <a:bodyPr anchor="t" rtlCol="false" tIns="0" lIns="0" bIns="0" rIns="0">
            <a:spAutoFit/>
          </a:bodyPr>
          <a:lstStyle/>
          <a:p>
            <a:pPr algn="l">
              <a:lnSpc>
                <a:spcPts val="4320"/>
              </a:lnSpc>
            </a:pPr>
            <a:r>
              <a:rPr lang="en-US" sz="3600">
                <a:solidFill>
                  <a:srgbClr val="1F1C51"/>
                </a:solidFill>
                <a:latin typeface="DM Sans"/>
              </a:rPr>
              <a:t>Made by:</a:t>
            </a:r>
          </a:p>
          <a:p>
            <a:pPr algn="l">
              <a:lnSpc>
                <a:spcPts val="4320"/>
              </a:lnSpc>
            </a:pPr>
            <a:r>
              <a:rPr lang="en-US" sz="3600">
                <a:solidFill>
                  <a:srgbClr val="1F1C51"/>
                </a:solidFill>
                <a:latin typeface="DM Sans"/>
              </a:rPr>
              <a:t>João Luís, MEC 107403, LEI</a:t>
            </a:r>
          </a:p>
          <a:p>
            <a:pPr algn="l">
              <a:lnSpc>
                <a:spcPts val="4320"/>
              </a:lnSpc>
            </a:pPr>
            <a:r>
              <a:rPr lang="en-US" sz="3600">
                <a:solidFill>
                  <a:srgbClr val="1F1C51"/>
                </a:solidFill>
                <a:latin typeface="DM Sans"/>
              </a:rPr>
              <a:t>Rodrigo Aguiar, MEC 108969, LEI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7407"/>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ACFFD9"/>
            </a:solidFill>
            <a:prstDash val="solid"/>
            <a:headEnd type="oval" len="lg" w="lg"/>
            <a:tailEnd type="none" len="sm" w="sm"/>
          </a:ln>
        </p:spPr>
      </p:sp>
      <p:grpSp>
        <p:nvGrpSpPr>
          <p:cNvPr name="Group 3" id="3"/>
          <p:cNvGrpSpPr/>
          <p:nvPr/>
        </p:nvGrpSpPr>
        <p:grpSpPr>
          <a:xfrm rot="0">
            <a:off x="10422661" y="3349440"/>
            <a:ext cx="25420" cy="71914"/>
            <a:chOff x="0" y="0"/>
            <a:chExt cx="33893" cy="95885"/>
          </a:xfrm>
        </p:grpSpPr>
        <p:sp>
          <p:nvSpPr>
            <p:cNvPr name="Freeform 4" id="4"/>
            <p:cNvSpPr/>
            <p:nvPr/>
          </p:nvSpPr>
          <p:spPr>
            <a:xfrm flipH="false" flipV="false" rot="0">
              <a:off x="0" y="0"/>
              <a:ext cx="33909" cy="95885"/>
            </a:xfrm>
            <a:custGeom>
              <a:avLst/>
              <a:gdLst/>
              <a:ahLst/>
              <a:cxnLst/>
              <a:rect r="r" b="b" t="t" l="l"/>
              <a:pathLst>
                <a:path h="95885" w="33909">
                  <a:moveTo>
                    <a:pt x="25654" y="0"/>
                  </a:moveTo>
                  <a:cubicBezTo>
                    <a:pt x="22987" y="0"/>
                    <a:pt x="20320" y="1524"/>
                    <a:pt x="19177" y="4064"/>
                  </a:cubicBezTo>
                  <a:cubicBezTo>
                    <a:pt x="6223" y="29972"/>
                    <a:pt x="0" y="57658"/>
                    <a:pt x="0" y="88773"/>
                  </a:cubicBezTo>
                  <a:cubicBezTo>
                    <a:pt x="0" y="92710"/>
                    <a:pt x="3175" y="95885"/>
                    <a:pt x="7112" y="95885"/>
                  </a:cubicBezTo>
                  <a:cubicBezTo>
                    <a:pt x="11049" y="95885"/>
                    <a:pt x="14224" y="92710"/>
                    <a:pt x="14224" y="88773"/>
                  </a:cubicBezTo>
                  <a:cubicBezTo>
                    <a:pt x="14224" y="60071"/>
                    <a:pt x="20066" y="34417"/>
                    <a:pt x="32004" y="10541"/>
                  </a:cubicBezTo>
                  <a:cubicBezTo>
                    <a:pt x="33909" y="6985"/>
                    <a:pt x="32512" y="2667"/>
                    <a:pt x="28956" y="889"/>
                  </a:cubicBezTo>
                  <a:cubicBezTo>
                    <a:pt x="27940" y="254"/>
                    <a:pt x="26797" y="0"/>
                    <a:pt x="25654" y="0"/>
                  </a:cubicBezTo>
                  <a:close/>
                </a:path>
              </a:pathLst>
            </a:custGeom>
            <a:solidFill>
              <a:srgbClr val="FFFFFF"/>
            </a:solidFill>
          </p:spPr>
        </p:sp>
      </p:grpSp>
      <p:sp>
        <p:nvSpPr>
          <p:cNvPr name="Freeform 5" id="5"/>
          <p:cNvSpPr/>
          <p:nvPr/>
        </p:nvSpPr>
        <p:spPr>
          <a:xfrm flipH="false" flipV="false" rot="0">
            <a:off x="15875745" y="7803482"/>
            <a:ext cx="1713454" cy="2098886"/>
          </a:xfrm>
          <a:custGeom>
            <a:avLst/>
            <a:gdLst/>
            <a:ahLst/>
            <a:cxnLst/>
            <a:rect r="r" b="b" t="t" l="l"/>
            <a:pathLst>
              <a:path h="2098886" w="1713454">
                <a:moveTo>
                  <a:pt x="0" y="0"/>
                </a:moveTo>
                <a:lnTo>
                  <a:pt x="1713454" y="0"/>
                </a:lnTo>
                <a:lnTo>
                  <a:pt x="1713454" y="2098886"/>
                </a:lnTo>
                <a:lnTo>
                  <a:pt x="0" y="20988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81810" y="2345727"/>
            <a:ext cx="2316821" cy="2316821"/>
          </a:xfrm>
          <a:custGeom>
            <a:avLst/>
            <a:gdLst/>
            <a:ahLst/>
            <a:cxnLst/>
            <a:rect r="r" b="b" t="t" l="l"/>
            <a:pathLst>
              <a:path h="2316821" w="2316821">
                <a:moveTo>
                  <a:pt x="0" y="0"/>
                </a:moveTo>
                <a:lnTo>
                  <a:pt x="2316821" y="0"/>
                </a:lnTo>
                <a:lnTo>
                  <a:pt x="2316821" y="2316821"/>
                </a:lnTo>
                <a:lnTo>
                  <a:pt x="0" y="2316821"/>
                </a:lnTo>
                <a:lnTo>
                  <a:pt x="0" y="0"/>
                </a:lnTo>
                <a:close/>
              </a:path>
            </a:pathLst>
          </a:custGeom>
          <a:blipFill>
            <a:blip r:embed="rId5"/>
            <a:stretch>
              <a:fillRect l="0" t="0" r="0" b="0"/>
            </a:stretch>
          </a:blipFill>
        </p:spPr>
      </p:sp>
      <p:sp>
        <p:nvSpPr>
          <p:cNvPr name="Freeform 7" id="7"/>
          <p:cNvSpPr/>
          <p:nvPr/>
        </p:nvSpPr>
        <p:spPr>
          <a:xfrm flipH="false" flipV="false" rot="0">
            <a:off x="6742107" y="2466730"/>
            <a:ext cx="4399840" cy="1909249"/>
          </a:xfrm>
          <a:custGeom>
            <a:avLst/>
            <a:gdLst/>
            <a:ahLst/>
            <a:cxnLst/>
            <a:rect r="r" b="b" t="t" l="l"/>
            <a:pathLst>
              <a:path h="1909249" w="4399840">
                <a:moveTo>
                  <a:pt x="0" y="0"/>
                </a:moveTo>
                <a:lnTo>
                  <a:pt x="4399840" y="0"/>
                </a:lnTo>
                <a:lnTo>
                  <a:pt x="4399840" y="1909249"/>
                </a:lnTo>
                <a:lnTo>
                  <a:pt x="0" y="1909249"/>
                </a:lnTo>
                <a:lnTo>
                  <a:pt x="0" y="0"/>
                </a:lnTo>
                <a:close/>
              </a:path>
            </a:pathLst>
          </a:custGeom>
          <a:blipFill>
            <a:blip r:embed="rId6"/>
            <a:stretch>
              <a:fillRect l="0" t="-7423" r="0" b="-8941"/>
            </a:stretch>
          </a:blipFill>
        </p:spPr>
      </p:sp>
      <p:sp>
        <p:nvSpPr>
          <p:cNvPr name="Freeform 8" id="8"/>
          <p:cNvSpPr/>
          <p:nvPr/>
        </p:nvSpPr>
        <p:spPr>
          <a:xfrm flipH="false" flipV="false" rot="0">
            <a:off x="13789897" y="2646356"/>
            <a:ext cx="3242259" cy="1715564"/>
          </a:xfrm>
          <a:custGeom>
            <a:avLst/>
            <a:gdLst/>
            <a:ahLst/>
            <a:cxnLst/>
            <a:rect r="r" b="b" t="t" l="l"/>
            <a:pathLst>
              <a:path h="1715564" w="3242259">
                <a:moveTo>
                  <a:pt x="0" y="0"/>
                </a:moveTo>
                <a:lnTo>
                  <a:pt x="3242258" y="0"/>
                </a:lnTo>
                <a:lnTo>
                  <a:pt x="3242258" y="1715564"/>
                </a:lnTo>
                <a:lnTo>
                  <a:pt x="0" y="1715564"/>
                </a:lnTo>
                <a:lnTo>
                  <a:pt x="0" y="0"/>
                </a:lnTo>
                <a:close/>
              </a:path>
            </a:pathLst>
          </a:custGeom>
          <a:blipFill>
            <a:blip r:embed="rId7"/>
            <a:stretch>
              <a:fillRect l="0" t="0" r="0" b="0"/>
            </a:stretch>
          </a:blipFill>
        </p:spPr>
      </p:sp>
      <p:sp>
        <p:nvSpPr>
          <p:cNvPr name="Freeform 9" id="9"/>
          <p:cNvSpPr/>
          <p:nvPr/>
        </p:nvSpPr>
        <p:spPr>
          <a:xfrm flipH="false" flipV="false" rot="0">
            <a:off x="6699896" y="6504495"/>
            <a:ext cx="4541412" cy="2384241"/>
          </a:xfrm>
          <a:custGeom>
            <a:avLst/>
            <a:gdLst/>
            <a:ahLst/>
            <a:cxnLst/>
            <a:rect r="r" b="b" t="t" l="l"/>
            <a:pathLst>
              <a:path h="2384241" w="4541412">
                <a:moveTo>
                  <a:pt x="0" y="0"/>
                </a:moveTo>
                <a:lnTo>
                  <a:pt x="4541412" y="0"/>
                </a:lnTo>
                <a:lnTo>
                  <a:pt x="4541412" y="2384242"/>
                </a:lnTo>
                <a:lnTo>
                  <a:pt x="0" y="2384242"/>
                </a:lnTo>
                <a:lnTo>
                  <a:pt x="0" y="0"/>
                </a:lnTo>
                <a:close/>
              </a:path>
            </a:pathLst>
          </a:custGeom>
          <a:blipFill>
            <a:blip r:embed="rId8"/>
            <a:stretch>
              <a:fillRect l="0" t="0" r="0" b="0"/>
            </a:stretch>
          </a:blipFill>
        </p:spPr>
      </p:sp>
      <p:sp>
        <p:nvSpPr>
          <p:cNvPr name="TextBox 10" id="10"/>
          <p:cNvSpPr txBox="true"/>
          <p:nvPr/>
        </p:nvSpPr>
        <p:spPr>
          <a:xfrm rot="0">
            <a:off x="1344675" y="748725"/>
            <a:ext cx="11985150" cy="742950"/>
          </a:xfrm>
          <a:prstGeom prst="rect">
            <a:avLst/>
          </a:prstGeom>
        </p:spPr>
        <p:txBody>
          <a:bodyPr anchor="t" rtlCol="false" tIns="0" lIns="0" bIns="0" rIns="0">
            <a:spAutoFit/>
          </a:bodyPr>
          <a:lstStyle/>
          <a:p>
            <a:pPr algn="l">
              <a:lnSpc>
                <a:spcPts val="5759"/>
              </a:lnSpc>
            </a:pPr>
            <a:r>
              <a:rPr lang="en-US" sz="4800">
                <a:solidFill>
                  <a:srgbClr val="1F1C51"/>
                </a:solidFill>
                <a:latin typeface="Arimo Bold"/>
              </a:rPr>
              <a:t>Security Certificates and Audits</a:t>
            </a:r>
          </a:p>
        </p:txBody>
      </p:sp>
      <p:sp>
        <p:nvSpPr>
          <p:cNvPr name="TextBox 11" id="11"/>
          <p:cNvSpPr txBox="true"/>
          <p:nvPr/>
        </p:nvSpPr>
        <p:spPr>
          <a:xfrm rot="0">
            <a:off x="895542" y="5003355"/>
            <a:ext cx="4089358" cy="824865"/>
          </a:xfrm>
          <a:prstGeom prst="rect">
            <a:avLst/>
          </a:prstGeom>
        </p:spPr>
        <p:txBody>
          <a:bodyPr anchor="t" rtlCol="false" tIns="0" lIns="0" bIns="0" rIns="0">
            <a:spAutoFit/>
          </a:bodyPr>
          <a:lstStyle/>
          <a:p>
            <a:pPr algn="ctr">
              <a:lnSpc>
                <a:spcPts val="3359"/>
              </a:lnSpc>
            </a:pPr>
            <a:r>
              <a:rPr lang="en-US" sz="2400">
                <a:solidFill>
                  <a:srgbClr val="1F1C51"/>
                </a:solidFill>
                <a:latin typeface="DM Sans"/>
              </a:rPr>
              <a:t>International standard for information security</a:t>
            </a:r>
          </a:p>
        </p:txBody>
      </p:sp>
      <p:sp>
        <p:nvSpPr>
          <p:cNvPr name="TextBox 12" id="12"/>
          <p:cNvSpPr txBox="true"/>
          <p:nvPr/>
        </p:nvSpPr>
        <p:spPr>
          <a:xfrm rot="0">
            <a:off x="7288561" y="5003355"/>
            <a:ext cx="3364081" cy="824865"/>
          </a:xfrm>
          <a:prstGeom prst="rect">
            <a:avLst/>
          </a:prstGeom>
        </p:spPr>
        <p:txBody>
          <a:bodyPr anchor="t" rtlCol="false" tIns="0" lIns="0" bIns="0" rIns="0">
            <a:spAutoFit/>
          </a:bodyPr>
          <a:lstStyle/>
          <a:p>
            <a:pPr algn="ctr">
              <a:lnSpc>
                <a:spcPts val="3359"/>
              </a:lnSpc>
            </a:pPr>
            <a:r>
              <a:rPr lang="en-US" sz="2400">
                <a:solidFill>
                  <a:srgbClr val="1F1C51"/>
                </a:solidFill>
                <a:latin typeface="DM Sans"/>
              </a:rPr>
              <a:t>Strict privacy in dealing with costumer’s data</a:t>
            </a:r>
          </a:p>
        </p:txBody>
      </p:sp>
      <p:sp>
        <p:nvSpPr>
          <p:cNvPr name="TextBox 13" id="13"/>
          <p:cNvSpPr txBox="true"/>
          <p:nvPr/>
        </p:nvSpPr>
        <p:spPr>
          <a:xfrm rot="0">
            <a:off x="12957692" y="5106219"/>
            <a:ext cx="5064501" cy="824865"/>
          </a:xfrm>
          <a:prstGeom prst="rect">
            <a:avLst/>
          </a:prstGeom>
        </p:spPr>
        <p:txBody>
          <a:bodyPr anchor="t" rtlCol="false" tIns="0" lIns="0" bIns="0" rIns="0">
            <a:spAutoFit/>
          </a:bodyPr>
          <a:lstStyle/>
          <a:p>
            <a:pPr algn="ctr">
              <a:lnSpc>
                <a:spcPts val="3359"/>
              </a:lnSpc>
            </a:pPr>
            <a:r>
              <a:rPr lang="en-US" sz="2399">
                <a:solidFill>
                  <a:srgbClr val="1F1C51"/>
                </a:solidFill>
                <a:latin typeface="DM Sans"/>
              </a:rPr>
              <a:t>Rigorous performance and security testing on our servers </a:t>
            </a:r>
          </a:p>
        </p:txBody>
      </p:sp>
      <p:sp>
        <p:nvSpPr>
          <p:cNvPr name="TextBox 14" id="14"/>
          <p:cNvSpPr txBox="true"/>
          <p:nvPr/>
        </p:nvSpPr>
        <p:spPr>
          <a:xfrm rot="0">
            <a:off x="6164899" y="8951895"/>
            <a:ext cx="5611406" cy="824865"/>
          </a:xfrm>
          <a:prstGeom prst="rect">
            <a:avLst/>
          </a:prstGeom>
        </p:spPr>
        <p:txBody>
          <a:bodyPr anchor="t" rtlCol="false" tIns="0" lIns="0" bIns="0" rIns="0">
            <a:spAutoFit/>
          </a:bodyPr>
          <a:lstStyle/>
          <a:p>
            <a:pPr algn="ctr">
              <a:lnSpc>
                <a:spcPts val="3359"/>
              </a:lnSpc>
            </a:pPr>
            <a:r>
              <a:rPr lang="en-US" sz="2399">
                <a:solidFill>
                  <a:srgbClr val="1F1C51"/>
                </a:solidFill>
                <a:latin typeface="DM Sans"/>
              </a:rPr>
              <a:t>Frequent security audits to ensure protocols are being followed</a:t>
            </a:r>
          </a:p>
        </p:txBody>
      </p:sp>
      <p:sp>
        <p:nvSpPr>
          <p:cNvPr name="TextBox 15" id="15"/>
          <p:cNvSpPr txBox="true"/>
          <p:nvPr/>
        </p:nvSpPr>
        <p:spPr>
          <a:xfrm rot="0">
            <a:off x="396925" y="9258300"/>
            <a:ext cx="631775"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7407"/>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ACFFD9"/>
            </a:solidFill>
            <a:prstDash val="solid"/>
            <a:headEnd type="oval" len="lg" w="lg"/>
            <a:tailEnd type="none" len="sm" w="sm"/>
          </a:ln>
        </p:spPr>
      </p:sp>
      <p:sp>
        <p:nvSpPr>
          <p:cNvPr name="Freeform 3" id="3"/>
          <p:cNvSpPr/>
          <p:nvPr/>
        </p:nvSpPr>
        <p:spPr>
          <a:xfrm flipH="false" flipV="false" rot="0">
            <a:off x="0" y="2591444"/>
            <a:ext cx="8008756" cy="7217520"/>
          </a:xfrm>
          <a:custGeom>
            <a:avLst/>
            <a:gdLst/>
            <a:ahLst/>
            <a:cxnLst/>
            <a:rect r="r" b="b" t="t" l="l"/>
            <a:pathLst>
              <a:path h="7217520" w="8008756">
                <a:moveTo>
                  <a:pt x="0" y="0"/>
                </a:moveTo>
                <a:lnTo>
                  <a:pt x="8008756" y="0"/>
                </a:lnTo>
                <a:lnTo>
                  <a:pt x="8008756" y="7217520"/>
                </a:lnTo>
                <a:lnTo>
                  <a:pt x="0" y="72175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44675" y="748725"/>
            <a:ext cx="11985150" cy="742950"/>
          </a:xfrm>
          <a:prstGeom prst="rect">
            <a:avLst/>
          </a:prstGeom>
        </p:spPr>
        <p:txBody>
          <a:bodyPr anchor="t" rtlCol="false" tIns="0" lIns="0" bIns="0" rIns="0">
            <a:spAutoFit/>
          </a:bodyPr>
          <a:lstStyle/>
          <a:p>
            <a:pPr algn="l">
              <a:lnSpc>
                <a:spcPts val="5759"/>
              </a:lnSpc>
            </a:pPr>
            <a:r>
              <a:rPr lang="en-US" sz="4800">
                <a:solidFill>
                  <a:srgbClr val="1F1C51"/>
                </a:solidFill>
                <a:latin typeface="Arimo Bold"/>
              </a:rPr>
              <a:t>Privacy and Transparency</a:t>
            </a:r>
          </a:p>
        </p:txBody>
      </p:sp>
      <p:sp>
        <p:nvSpPr>
          <p:cNvPr name="TextBox 5" id="5"/>
          <p:cNvSpPr txBox="true"/>
          <p:nvPr/>
        </p:nvSpPr>
        <p:spPr>
          <a:xfrm rot="0">
            <a:off x="7997717" y="2524769"/>
            <a:ext cx="10290283" cy="1251585"/>
          </a:xfrm>
          <a:prstGeom prst="rect">
            <a:avLst/>
          </a:prstGeom>
        </p:spPr>
        <p:txBody>
          <a:bodyPr anchor="t" rtlCol="false" tIns="0" lIns="0" bIns="0" rIns="0">
            <a:spAutoFit/>
          </a:bodyPr>
          <a:lstStyle/>
          <a:p>
            <a:pPr algn="ctr">
              <a:lnSpc>
                <a:spcPts val="5040"/>
              </a:lnSpc>
            </a:pPr>
            <a:r>
              <a:rPr lang="en-US" sz="3600">
                <a:solidFill>
                  <a:srgbClr val="1F1C51"/>
                </a:solidFill>
                <a:latin typeface="DM Sans Bold"/>
              </a:rPr>
              <a:t>At SafePass, being transparent with our users is a utmost priority</a:t>
            </a:r>
          </a:p>
        </p:txBody>
      </p:sp>
      <p:sp>
        <p:nvSpPr>
          <p:cNvPr name="TextBox 6" id="6"/>
          <p:cNvSpPr txBox="true"/>
          <p:nvPr/>
        </p:nvSpPr>
        <p:spPr>
          <a:xfrm rot="0">
            <a:off x="10191879" y="4909536"/>
            <a:ext cx="6275892" cy="976630"/>
          </a:xfrm>
          <a:prstGeom prst="rect">
            <a:avLst/>
          </a:prstGeom>
        </p:spPr>
        <p:txBody>
          <a:bodyPr anchor="t" rtlCol="false" tIns="0" lIns="0" bIns="0" rIns="0">
            <a:spAutoFit/>
          </a:bodyPr>
          <a:lstStyle/>
          <a:p>
            <a:pPr algn="ctr">
              <a:lnSpc>
                <a:spcPts val="3920"/>
              </a:lnSpc>
            </a:pPr>
            <a:r>
              <a:rPr lang="en-US" sz="2800">
                <a:solidFill>
                  <a:srgbClr val="1F1C51"/>
                </a:solidFill>
                <a:latin typeface="DM Sans"/>
              </a:rPr>
              <a:t>We pledge ourselves to protecting your passwords as best as we can</a:t>
            </a:r>
          </a:p>
        </p:txBody>
      </p:sp>
      <p:sp>
        <p:nvSpPr>
          <p:cNvPr name="TextBox 7" id="7"/>
          <p:cNvSpPr txBox="true"/>
          <p:nvPr/>
        </p:nvSpPr>
        <p:spPr>
          <a:xfrm rot="0">
            <a:off x="10191879" y="6604350"/>
            <a:ext cx="6275892" cy="481330"/>
          </a:xfrm>
          <a:prstGeom prst="rect">
            <a:avLst/>
          </a:prstGeom>
        </p:spPr>
        <p:txBody>
          <a:bodyPr anchor="t" rtlCol="false" tIns="0" lIns="0" bIns="0" rIns="0">
            <a:spAutoFit/>
          </a:bodyPr>
          <a:lstStyle/>
          <a:p>
            <a:pPr algn="ctr">
              <a:lnSpc>
                <a:spcPts val="3920"/>
              </a:lnSpc>
            </a:pPr>
            <a:r>
              <a:rPr lang="en-US" sz="2800">
                <a:solidFill>
                  <a:srgbClr val="1F1C51"/>
                </a:solidFill>
                <a:latin typeface="DM Sans"/>
              </a:rPr>
              <a:t>Update users on security incidents</a:t>
            </a:r>
          </a:p>
        </p:txBody>
      </p:sp>
      <p:sp>
        <p:nvSpPr>
          <p:cNvPr name="TextBox 8" id="8"/>
          <p:cNvSpPr txBox="true"/>
          <p:nvPr/>
        </p:nvSpPr>
        <p:spPr>
          <a:xfrm rot="0">
            <a:off x="10191879" y="7650814"/>
            <a:ext cx="6275892" cy="1471930"/>
          </a:xfrm>
          <a:prstGeom prst="rect">
            <a:avLst/>
          </a:prstGeom>
        </p:spPr>
        <p:txBody>
          <a:bodyPr anchor="t" rtlCol="false" tIns="0" lIns="0" bIns="0" rIns="0">
            <a:spAutoFit/>
          </a:bodyPr>
          <a:lstStyle/>
          <a:p>
            <a:pPr algn="ctr">
              <a:lnSpc>
                <a:spcPts val="3920"/>
              </a:lnSpc>
            </a:pPr>
            <a:r>
              <a:rPr lang="en-US" sz="2800">
                <a:solidFill>
                  <a:srgbClr val="1F1C51"/>
                </a:solidFill>
                <a:latin typeface="DM Sans"/>
              </a:rPr>
              <a:t>Constant investments in various security fields and security advice to users </a:t>
            </a:r>
          </a:p>
        </p:txBody>
      </p:sp>
      <p:sp>
        <p:nvSpPr>
          <p:cNvPr name="Freeform 9" id="9"/>
          <p:cNvSpPr/>
          <p:nvPr/>
        </p:nvSpPr>
        <p:spPr>
          <a:xfrm flipH="false" flipV="false" rot="0">
            <a:off x="9144000" y="7987094"/>
            <a:ext cx="687038" cy="856519"/>
          </a:xfrm>
          <a:custGeom>
            <a:avLst/>
            <a:gdLst/>
            <a:ahLst/>
            <a:cxnLst/>
            <a:rect r="r" b="b" t="t" l="l"/>
            <a:pathLst>
              <a:path h="856519" w="687038">
                <a:moveTo>
                  <a:pt x="0" y="0"/>
                </a:moveTo>
                <a:lnTo>
                  <a:pt x="687038" y="0"/>
                </a:lnTo>
                <a:lnTo>
                  <a:pt x="687038" y="856519"/>
                </a:lnTo>
                <a:lnTo>
                  <a:pt x="0" y="8565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9144000" y="6445330"/>
            <a:ext cx="687038" cy="856519"/>
          </a:xfrm>
          <a:custGeom>
            <a:avLst/>
            <a:gdLst/>
            <a:ahLst/>
            <a:cxnLst/>
            <a:rect r="r" b="b" t="t" l="l"/>
            <a:pathLst>
              <a:path h="856519" w="687038">
                <a:moveTo>
                  <a:pt x="0" y="0"/>
                </a:moveTo>
                <a:lnTo>
                  <a:pt x="687038" y="0"/>
                </a:lnTo>
                <a:lnTo>
                  <a:pt x="687038" y="856519"/>
                </a:lnTo>
                <a:lnTo>
                  <a:pt x="0" y="8565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144000" y="4998167"/>
            <a:ext cx="687038" cy="856519"/>
          </a:xfrm>
          <a:custGeom>
            <a:avLst/>
            <a:gdLst/>
            <a:ahLst/>
            <a:cxnLst/>
            <a:rect r="r" b="b" t="t" l="l"/>
            <a:pathLst>
              <a:path h="856519" w="687038">
                <a:moveTo>
                  <a:pt x="0" y="0"/>
                </a:moveTo>
                <a:lnTo>
                  <a:pt x="687038" y="0"/>
                </a:lnTo>
                <a:lnTo>
                  <a:pt x="687038" y="856519"/>
                </a:lnTo>
                <a:lnTo>
                  <a:pt x="0" y="8565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645170" y="9258300"/>
            <a:ext cx="383530"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7407"/>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ACFFD9"/>
            </a:solidFill>
            <a:prstDash val="solid"/>
            <a:headEnd type="oval" len="lg" w="lg"/>
            <a:tailEnd type="none" len="sm" w="sm"/>
          </a:ln>
        </p:spPr>
      </p:sp>
      <p:grpSp>
        <p:nvGrpSpPr>
          <p:cNvPr name="Group 3" id="3"/>
          <p:cNvGrpSpPr/>
          <p:nvPr/>
        </p:nvGrpSpPr>
        <p:grpSpPr>
          <a:xfrm rot="0">
            <a:off x="8153429" y="5377774"/>
            <a:ext cx="25420" cy="71914"/>
            <a:chOff x="0" y="0"/>
            <a:chExt cx="33893" cy="95885"/>
          </a:xfrm>
        </p:grpSpPr>
        <p:sp>
          <p:nvSpPr>
            <p:cNvPr name="Freeform 4" id="4"/>
            <p:cNvSpPr/>
            <p:nvPr/>
          </p:nvSpPr>
          <p:spPr>
            <a:xfrm flipH="false" flipV="false" rot="0">
              <a:off x="0" y="0"/>
              <a:ext cx="33909" cy="95885"/>
            </a:xfrm>
            <a:custGeom>
              <a:avLst/>
              <a:gdLst/>
              <a:ahLst/>
              <a:cxnLst/>
              <a:rect r="r" b="b" t="t" l="l"/>
              <a:pathLst>
                <a:path h="95885" w="33909">
                  <a:moveTo>
                    <a:pt x="25654" y="0"/>
                  </a:moveTo>
                  <a:cubicBezTo>
                    <a:pt x="22987" y="0"/>
                    <a:pt x="20320" y="1524"/>
                    <a:pt x="19177" y="4064"/>
                  </a:cubicBezTo>
                  <a:cubicBezTo>
                    <a:pt x="6223" y="29972"/>
                    <a:pt x="0" y="57658"/>
                    <a:pt x="0" y="88773"/>
                  </a:cubicBezTo>
                  <a:cubicBezTo>
                    <a:pt x="0" y="92710"/>
                    <a:pt x="3175" y="95885"/>
                    <a:pt x="7112" y="95885"/>
                  </a:cubicBezTo>
                  <a:cubicBezTo>
                    <a:pt x="11049" y="95885"/>
                    <a:pt x="14224" y="92710"/>
                    <a:pt x="14224" y="88773"/>
                  </a:cubicBezTo>
                  <a:cubicBezTo>
                    <a:pt x="14224" y="60071"/>
                    <a:pt x="20066" y="34417"/>
                    <a:pt x="32004" y="10541"/>
                  </a:cubicBezTo>
                  <a:cubicBezTo>
                    <a:pt x="33909" y="6985"/>
                    <a:pt x="32512" y="2667"/>
                    <a:pt x="28956" y="889"/>
                  </a:cubicBezTo>
                  <a:cubicBezTo>
                    <a:pt x="27940" y="254"/>
                    <a:pt x="26797" y="0"/>
                    <a:pt x="25654" y="0"/>
                  </a:cubicBezTo>
                  <a:close/>
                </a:path>
              </a:pathLst>
            </a:custGeom>
            <a:solidFill>
              <a:srgbClr val="FFFFFF"/>
            </a:solidFill>
          </p:spPr>
        </p:sp>
      </p:grpSp>
      <p:sp>
        <p:nvSpPr>
          <p:cNvPr name="Freeform 5" id="5"/>
          <p:cNvSpPr/>
          <p:nvPr/>
        </p:nvSpPr>
        <p:spPr>
          <a:xfrm flipH="false" flipV="false" rot="0">
            <a:off x="15072629" y="312779"/>
            <a:ext cx="2504900" cy="2504900"/>
          </a:xfrm>
          <a:custGeom>
            <a:avLst/>
            <a:gdLst/>
            <a:ahLst/>
            <a:cxnLst/>
            <a:rect r="r" b="b" t="t" l="l"/>
            <a:pathLst>
              <a:path h="2504900" w="2504900">
                <a:moveTo>
                  <a:pt x="0" y="0"/>
                </a:moveTo>
                <a:lnTo>
                  <a:pt x="2504901" y="0"/>
                </a:lnTo>
                <a:lnTo>
                  <a:pt x="2504901" y="2504901"/>
                </a:lnTo>
                <a:lnTo>
                  <a:pt x="0" y="2504901"/>
                </a:lnTo>
                <a:lnTo>
                  <a:pt x="0" y="0"/>
                </a:lnTo>
                <a:close/>
              </a:path>
            </a:pathLst>
          </a:custGeom>
          <a:blipFill>
            <a:blip r:embed="rId3"/>
            <a:stretch>
              <a:fillRect l="0" t="0" r="0" b="0"/>
            </a:stretch>
          </a:blipFill>
        </p:spPr>
      </p:sp>
      <p:sp>
        <p:nvSpPr>
          <p:cNvPr name="Freeform 6" id="6"/>
          <p:cNvSpPr/>
          <p:nvPr/>
        </p:nvSpPr>
        <p:spPr>
          <a:xfrm flipH="false" flipV="false" rot="0">
            <a:off x="11419203" y="4441974"/>
            <a:ext cx="6691883" cy="4816326"/>
          </a:xfrm>
          <a:custGeom>
            <a:avLst/>
            <a:gdLst/>
            <a:ahLst/>
            <a:cxnLst/>
            <a:rect r="r" b="b" t="t" l="l"/>
            <a:pathLst>
              <a:path h="4816326" w="6691883">
                <a:moveTo>
                  <a:pt x="0" y="0"/>
                </a:moveTo>
                <a:lnTo>
                  <a:pt x="6691882" y="0"/>
                </a:lnTo>
                <a:lnTo>
                  <a:pt x="6691882" y="4816326"/>
                </a:lnTo>
                <a:lnTo>
                  <a:pt x="0" y="4816326"/>
                </a:lnTo>
                <a:lnTo>
                  <a:pt x="0" y="0"/>
                </a:lnTo>
                <a:close/>
              </a:path>
            </a:pathLst>
          </a:custGeom>
          <a:blipFill>
            <a:blip r:embed="rId4"/>
            <a:stretch>
              <a:fillRect l="0" t="0" r="0" b="0"/>
            </a:stretch>
          </a:blipFill>
        </p:spPr>
      </p:sp>
      <p:sp>
        <p:nvSpPr>
          <p:cNvPr name="TextBox 7" id="7"/>
          <p:cNvSpPr txBox="true"/>
          <p:nvPr/>
        </p:nvSpPr>
        <p:spPr>
          <a:xfrm rot="0">
            <a:off x="1344675" y="748725"/>
            <a:ext cx="11985150" cy="742950"/>
          </a:xfrm>
          <a:prstGeom prst="rect">
            <a:avLst/>
          </a:prstGeom>
        </p:spPr>
        <p:txBody>
          <a:bodyPr anchor="t" rtlCol="false" tIns="0" lIns="0" bIns="0" rIns="0">
            <a:spAutoFit/>
          </a:bodyPr>
          <a:lstStyle/>
          <a:p>
            <a:pPr algn="l">
              <a:lnSpc>
                <a:spcPts val="5759"/>
              </a:lnSpc>
            </a:pPr>
            <a:r>
              <a:rPr lang="en-US" sz="4800">
                <a:solidFill>
                  <a:srgbClr val="1F1C51"/>
                </a:solidFill>
                <a:latin typeface="Arimo Bold"/>
              </a:rPr>
              <a:t>Legal Resources</a:t>
            </a:r>
          </a:p>
        </p:txBody>
      </p:sp>
      <p:sp>
        <p:nvSpPr>
          <p:cNvPr name="TextBox 8" id="8"/>
          <p:cNvSpPr txBox="true"/>
          <p:nvPr/>
        </p:nvSpPr>
        <p:spPr>
          <a:xfrm rot="0">
            <a:off x="1344675" y="2171249"/>
            <a:ext cx="7163716" cy="646431"/>
          </a:xfrm>
          <a:prstGeom prst="rect">
            <a:avLst/>
          </a:prstGeom>
        </p:spPr>
        <p:txBody>
          <a:bodyPr anchor="t" rtlCol="false" tIns="0" lIns="0" bIns="0" rIns="0">
            <a:spAutoFit/>
          </a:bodyPr>
          <a:lstStyle/>
          <a:p>
            <a:pPr>
              <a:lnSpc>
                <a:spcPts val="5319"/>
              </a:lnSpc>
            </a:pPr>
            <a:r>
              <a:rPr lang="en-US" sz="3799">
                <a:solidFill>
                  <a:srgbClr val="1F1C51"/>
                </a:solidFill>
                <a:latin typeface="DM Sans Bold"/>
              </a:rPr>
              <a:t>SafePass Legal Department</a:t>
            </a:r>
          </a:p>
        </p:txBody>
      </p:sp>
      <p:sp>
        <p:nvSpPr>
          <p:cNvPr name="TextBox 9" id="9"/>
          <p:cNvSpPr txBox="true"/>
          <p:nvPr/>
        </p:nvSpPr>
        <p:spPr>
          <a:xfrm rot="0">
            <a:off x="1460316" y="3388409"/>
            <a:ext cx="3407886" cy="580390"/>
          </a:xfrm>
          <a:prstGeom prst="rect">
            <a:avLst/>
          </a:prstGeom>
        </p:spPr>
        <p:txBody>
          <a:bodyPr anchor="t" rtlCol="false" tIns="0" lIns="0" bIns="0" rIns="0">
            <a:spAutoFit/>
          </a:bodyPr>
          <a:lstStyle/>
          <a:p>
            <a:pPr algn="ctr">
              <a:lnSpc>
                <a:spcPts val="4759"/>
              </a:lnSpc>
            </a:pPr>
            <a:r>
              <a:rPr lang="en-US" sz="3399">
                <a:solidFill>
                  <a:srgbClr val="1F1C51"/>
                </a:solidFill>
                <a:latin typeface="DM Sans"/>
              </a:rPr>
              <a:t>Responsible for : </a:t>
            </a:r>
          </a:p>
        </p:txBody>
      </p:sp>
      <p:sp>
        <p:nvSpPr>
          <p:cNvPr name="TextBox 10" id="10"/>
          <p:cNvSpPr txBox="true"/>
          <p:nvPr/>
        </p:nvSpPr>
        <p:spPr>
          <a:xfrm rot="0">
            <a:off x="1028700" y="4549309"/>
            <a:ext cx="9804932" cy="493903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1F1C51"/>
                </a:solidFill>
                <a:latin typeface="DM Sans"/>
              </a:rPr>
              <a:t>Ensuring local legislation is being followed in dealing with customer’s data</a:t>
            </a:r>
          </a:p>
          <a:p>
            <a:pPr>
              <a:lnSpc>
                <a:spcPts val="3920"/>
              </a:lnSpc>
            </a:pPr>
            <a:r>
              <a:rPr lang="en-US" sz="2800">
                <a:solidFill>
                  <a:srgbClr val="1F1C51"/>
                </a:solidFill>
                <a:latin typeface="DM Sans"/>
              </a:rPr>
              <a:t> </a:t>
            </a:r>
          </a:p>
          <a:p>
            <a:pPr marL="604523" indent="-302261" lvl="1">
              <a:lnSpc>
                <a:spcPts val="3920"/>
              </a:lnSpc>
              <a:buFont typeface="Arial"/>
              <a:buChar char="•"/>
            </a:pPr>
            <a:r>
              <a:rPr lang="en-US" sz="2800">
                <a:solidFill>
                  <a:srgbClr val="1F1C51"/>
                </a:solidFill>
                <a:latin typeface="DM Sans"/>
              </a:rPr>
              <a:t>Developing operational plans in the occurrence of security incidents</a:t>
            </a:r>
          </a:p>
          <a:p>
            <a:pPr algn="ctr">
              <a:lnSpc>
                <a:spcPts val="3920"/>
              </a:lnSpc>
            </a:pPr>
          </a:p>
          <a:p>
            <a:pPr marL="604523" indent="-302261" lvl="1">
              <a:lnSpc>
                <a:spcPts val="3920"/>
              </a:lnSpc>
              <a:buFont typeface="Arial"/>
              <a:buChar char="•"/>
            </a:pPr>
            <a:r>
              <a:rPr lang="en-US" sz="2800">
                <a:solidFill>
                  <a:srgbClr val="1F1C51"/>
                </a:solidFill>
                <a:latin typeface="DM Sans"/>
              </a:rPr>
              <a:t>Representing the company in tribunal cases or lawsuits</a:t>
            </a:r>
          </a:p>
          <a:p>
            <a:pPr>
              <a:lnSpc>
                <a:spcPts val="3920"/>
              </a:lnSpc>
            </a:pPr>
          </a:p>
          <a:p>
            <a:pPr marL="604523" indent="-302261" lvl="1">
              <a:lnSpc>
                <a:spcPts val="3920"/>
              </a:lnSpc>
              <a:buFont typeface="Arial"/>
              <a:buChar char="•"/>
            </a:pPr>
            <a:r>
              <a:rPr lang="en-US" sz="2800">
                <a:solidFill>
                  <a:srgbClr val="1F1C51"/>
                </a:solidFill>
                <a:latin typeface="DM Sans"/>
              </a:rPr>
              <a:t>Monitoring the company’s intellectual property and patents</a:t>
            </a:r>
          </a:p>
        </p:txBody>
      </p:sp>
      <p:sp>
        <p:nvSpPr>
          <p:cNvPr name="TextBox 11" id="11"/>
          <p:cNvSpPr txBox="true"/>
          <p:nvPr/>
        </p:nvSpPr>
        <p:spPr>
          <a:xfrm rot="0">
            <a:off x="473720" y="9258300"/>
            <a:ext cx="554980"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7407"/>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ACFFD9"/>
            </a:solidFill>
            <a:prstDash val="solid"/>
            <a:headEnd type="oval" len="lg" w="lg"/>
            <a:tailEnd type="none" len="sm" w="sm"/>
          </a:ln>
        </p:spPr>
      </p:sp>
      <p:grpSp>
        <p:nvGrpSpPr>
          <p:cNvPr name="Group 3" id="3"/>
          <p:cNvGrpSpPr/>
          <p:nvPr/>
        </p:nvGrpSpPr>
        <p:grpSpPr>
          <a:xfrm rot="0">
            <a:off x="7301644" y="5266990"/>
            <a:ext cx="25420" cy="71914"/>
            <a:chOff x="0" y="0"/>
            <a:chExt cx="33893" cy="95885"/>
          </a:xfrm>
        </p:grpSpPr>
        <p:sp>
          <p:nvSpPr>
            <p:cNvPr name="Freeform 4" id="4"/>
            <p:cNvSpPr/>
            <p:nvPr/>
          </p:nvSpPr>
          <p:spPr>
            <a:xfrm flipH="false" flipV="false" rot="0">
              <a:off x="0" y="0"/>
              <a:ext cx="33909" cy="95885"/>
            </a:xfrm>
            <a:custGeom>
              <a:avLst/>
              <a:gdLst/>
              <a:ahLst/>
              <a:cxnLst/>
              <a:rect r="r" b="b" t="t" l="l"/>
              <a:pathLst>
                <a:path h="95885" w="33909">
                  <a:moveTo>
                    <a:pt x="25654" y="0"/>
                  </a:moveTo>
                  <a:cubicBezTo>
                    <a:pt x="22987" y="0"/>
                    <a:pt x="20320" y="1524"/>
                    <a:pt x="19177" y="4064"/>
                  </a:cubicBezTo>
                  <a:cubicBezTo>
                    <a:pt x="6223" y="29972"/>
                    <a:pt x="0" y="57658"/>
                    <a:pt x="0" y="88773"/>
                  </a:cubicBezTo>
                  <a:cubicBezTo>
                    <a:pt x="0" y="92710"/>
                    <a:pt x="3175" y="95885"/>
                    <a:pt x="7112" y="95885"/>
                  </a:cubicBezTo>
                  <a:cubicBezTo>
                    <a:pt x="11049" y="95885"/>
                    <a:pt x="14224" y="92710"/>
                    <a:pt x="14224" y="88773"/>
                  </a:cubicBezTo>
                  <a:cubicBezTo>
                    <a:pt x="14224" y="60071"/>
                    <a:pt x="20066" y="34417"/>
                    <a:pt x="32004" y="10541"/>
                  </a:cubicBezTo>
                  <a:cubicBezTo>
                    <a:pt x="33909" y="6985"/>
                    <a:pt x="32512" y="2667"/>
                    <a:pt x="28956" y="889"/>
                  </a:cubicBezTo>
                  <a:cubicBezTo>
                    <a:pt x="27940" y="254"/>
                    <a:pt x="26797" y="0"/>
                    <a:pt x="25654" y="0"/>
                  </a:cubicBezTo>
                  <a:close/>
                </a:path>
              </a:pathLst>
            </a:custGeom>
            <a:solidFill>
              <a:srgbClr val="FFFFFF"/>
            </a:solidFill>
          </p:spPr>
        </p:sp>
      </p:grpSp>
      <p:sp>
        <p:nvSpPr>
          <p:cNvPr name="TextBox 5" id="5"/>
          <p:cNvSpPr txBox="true"/>
          <p:nvPr/>
        </p:nvSpPr>
        <p:spPr>
          <a:xfrm rot="0">
            <a:off x="530174" y="4142846"/>
            <a:ext cx="12607241" cy="355028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1F1C51"/>
                </a:solidFill>
                <a:latin typeface="DM Sans"/>
              </a:rPr>
              <a:t>We always ask authorities to contact the user directly first</a:t>
            </a:r>
          </a:p>
          <a:p>
            <a:pPr>
              <a:lnSpc>
                <a:spcPts val="3919"/>
              </a:lnSpc>
            </a:pPr>
          </a:p>
          <a:p>
            <a:pPr marL="604519" indent="-302260" lvl="1">
              <a:lnSpc>
                <a:spcPts val="3919"/>
              </a:lnSpc>
              <a:buFont typeface="Arial"/>
              <a:buChar char="•"/>
            </a:pPr>
            <a:r>
              <a:rPr lang="en-US" sz="2799">
                <a:solidFill>
                  <a:srgbClr val="1F1C51"/>
                </a:solidFill>
                <a:latin typeface="DM Sans"/>
              </a:rPr>
              <a:t>Guarantee of legal authority of the requester</a:t>
            </a:r>
          </a:p>
          <a:p>
            <a:pPr>
              <a:lnSpc>
                <a:spcPts val="3919"/>
              </a:lnSpc>
            </a:pPr>
          </a:p>
          <a:p>
            <a:pPr marL="604519" indent="-302260" lvl="1">
              <a:lnSpc>
                <a:spcPts val="3919"/>
              </a:lnSpc>
              <a:buFont typeface="Arial"/>
              <a:buChar char="•"/>
            </a:pPr>
            <a:r>
              <a:rPr lang="en-US" sz="2799">
                <a:solidFill>
                  <a:srgbClr val="1F1C51"/>
                </a:solidFill>
                <a:latin typeface="DM Sans"/>
              </a:rPr>
              <a:t>Notifying the</a:t>
            </a:r>
            <a:r>
              <a:rPr lang="en-US" sz="2799">
                <a:solidFill>
                  <a:srgbClr val="1F1C51"/>
                </a:solidFill>
                <a:latin typeface="DM Sans"/>
              </a:rPr>
              <a:t> user his data is being reviewed by authorities </a:t>
            </a:r>
          </a:p>
          <a:p>
            <a:pPr>
              <a:lnSpc>
                <a:spcPts val="3919"/>
              </a:lnSpc>
            </a:pPr>
            <a:r>
              <a:rPr lang="en-US" sz="2799">
                <a:solidFill>
                  <a:srgbClr val="1F1C51"/>
                </a:solidFill>
                <a:latin typeface="DM Sans"/>
              </a:rPr>
              <a:t>                                           ( if possible )</a:t>
            </a:r>
          </a:p>
          <a:p>
            <a:pPr algn="ctr">
              <a:lnSpc>
                <a:spcPts val="4759"/>
              </a:lnSpc>
            </a:pPr>
          </a:p>
        </p:txBody>
      </p:sp>
      <p:sp>
        <p:nvSpPr>
          <p:cNvPr name="Freeform 6" id="6"/>
          <p:cNvSpPr/>
          <p:nvPr/>
        </p:nvSpPr>
        <p:spPr>
          <a:xfrm flipH="false" flipV="false" rot="0">
            <a:off x="12433842" y="3281504"/>
            <a:ext cx="4825458" cy="4114800"/>
          </a:xfrm>
          <a:custGeom>
            <a:avLst/>
            <a:gdLst/>
            <a:ahLst/>
            <a:cxnLst/>
            <a:rect r="r" b="b" t="t" l="l"/>
            <a:pathLst>
              <a:path h="4114800" w="4825458">
                <a:moveTo>
                  <a:pt x="0" y="0"/>
                </a:moveTo>
                <a:lnTo>
                  <a:pt x="4825458" y="0"/>
                </a:lnTo>
                <a:lnTo>
                  <a:pt x="482545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44675" y="748725"/>
            <a:ext cx="11985150" cy="1466850"/>
          </a:xfrm>
          <a:prstGeom prst="rect">
            <a:avLst/>
          </a:prstGeom>
        </p:spPr>
        <p:txBody>
          <a:bodyPr anchor="t" rtlCol="false" tIns="0" lIns="0" bIns="0" rIns="0">
            <a:spAutoFit/>
          </a:bodyPr>
          <a:lstStyle/>
          <a:p>
            <a:pPr>
              <a:lnSpc>
                <a:spcPts val="5759"/>
              </a:lnSpc>
            </a:pPr>
            <a:r>
              <a:rPr lang="en-US" sz="4800">
                <a:solidFill>
                  <a:srgbClr val="1F1C51"/>
                </a:solidFill>
                <a:latin typeface="Arimo Bold"/>
              </a:rPr>
              <a:t>Legal Compliance</a:t>
            </a:r>
          </a:p>
          <a:p>
            <a:pPr algn="l">
              <a:lnSpc>
                <a:spcPts val="5759"/>
              </a:lnSpc>
            </a:pPr>
          </a:p>
        </p:txBody>
      </p:sp>
      <p:sp>
        <p:nvSpPr>
          <p:cNvPr name="TextBox 8" id="8"/>
          <p:cNvSpPr txBox="true"/>
          <p:nvPr/>
        </p:nvSpPr>
        <p:spPr>
          <a:xfrm rot="0">
            <a:off x="530174" y="8080616"/>
            <a:ext cx="11087066" cy="976630"/>
          </a:xfrm>
          <a:prstGeom prst="rect">
            <a:avLst/>
          </a:prstGeom>
        </p:spPr>
        <p:txBody>
          <a:bodyPr anchor="t" rtlCol="false" tIns="0" lIns="0" bIns="0" rIns="0">
            <a:spAutoFit/>
          </a:bodyPr>
          <a:lstStyle/>
          <a:p>
            <a:pPr algn="ctr">
              <a:lnSpc>
                <a:spcPts val="3919"/>
              </a:lnSpc>
            </a:pPr>
            <a:r>
              <a:rPr lang="en-US" sz="2799">
                <a:solidFill>
                  <a:srgbClr val="1F1C51"/>
                </a:solidFill>
                <a:latin typeface="DM Sans"/>
              </a:rPr>
              <a:t>We cannot provide authorities with the decrypted password vault of a user because we don’t have access to it.</a:t>
            </a:r>
          </a:p>
        </p:txBody>
      </p:sp>
      <p:sp>
        <p:nvSpPr>
          <p:cNvPr name="TextBox 9" id="9"/>
          <p:cNvSpPr txBox="true"/>
          <p:nvPr/>
        </p:nvSpPr>
        <p:spPr>
          <a:xfrm rot="0">
            <a:off x="1028700" y="2393908"/>
            <a:ext cx="10090013" cy="1028700"/>
          </a:xfrm>
          <a:prstGeom prst="rect">
            <a:avLst/>
          </a:prstGeom>
        </p:spPr>
        <p:txBody>
          <a:bodyPr anchor="t" rtlCol="false" tIns="0" lIns="0" bIns="0" rIns="0">
            <a:spAutoFit/>
          </a:bodyPr>
          <a:lstStyle/>
          <a:p>
            <a:pPr>
              <a:lnSpc>
                <a:spcPts val="4199"/>
              </a:lnSpc>
            </a:pPr>
            <a:r>
              <a:rPr lang="en-US" sz="2999">
                <a:solidFill>
                  <a:srgbClr val="1F1C51"/>
                </a:solidFill>
                <a:latin typeface="DM Sans Bold"/>
              </a:rPr>
              <a:t>In complying with authorities, we follow the below protocol:</a:t>
            </a:r>
          </a:p>
        </p:txBody>
      </p:sp>
      <p:sp>
        <p:nvSpPr>
          <p:cNvPr name="TextBox 10" id="10"/>
          <p:cNvSpPr txBox="true"/>
          <p:nvPr/>
        </p:nvSpPr>
        <p:spPr>
          <a:xfrm rot="0">
            <a:off x="463600" y="9258300"/>
            <a:ext cx="565100"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7407"/>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ACFFD9"/>
            </a:solidFill>
            <a:prstDash val="solid"/>
            <a:headEnd type="oval" len="lg" w="lg"/>
            <a:tailEnd type="none" len="sm" w="sm"/>
          </a:ln>
        </p:spPr>
      </p:sp>
      <p:grpSp>
        <p:nvGrpSpPr>
          <p:cNvPr name="Group 3" id="3"/>
          <p:cNvGrpSpPr/>
          <p:nvPr/>
        </p:nvGrpSpPr>
        <p:grpSpPr>
          <a:xfrm rot="0">
            <a:off x="7301644" y="5266990"/>
            <a:ext cx="25420" cy="71914"/>
            <a:chOff x="0" y="0"/>
            <a:chExt cx="33893" cy="95885"/>
          </a:xfrm>
        </p:grpSpPr>
        <p:sp>
          <p:nvSpPr>
            <p:cNvPr name="Freeform 4" id="4"/>
            <p:cNvSpPr/>
            <p:nvPr/>
          </p:nvSpPr>
          <p:spPr>
            <a:xfrm flipH="false" flipV="false" rot="0">
              <a:off x="0" y="0"/>
              <a:ext cx="33909" cy="95885"/>
            </a:xfrm>
            <a:custGeom>
              <a:avLst/>
              <a:gdLst/>
              <a:ahLst/>
              <a:cxnLst/>
              <a:rect r="r" b="b" t="t" l="l"/>
              <a:pathLst>
                <a:path h="95885" w="33909">
                  <a:moveTo>
                    <a:pt x="25654" y="0"/>
                  </a:moveTo>
                  <a:cubicBezTo>
                    <a:pt x="22987" y="0"/>
                    <a:pt x="20320" y="1524"/>
                    <a:pt x="19177" y="4064"/>
                  </a:cubicBezTo>
                  <a:cubicBezTo>
                    <a:pt x="6223" y="29972"/>
                    <a:pt x="0" y="57658"/>
                    <a:pt x="0" y="88773"/>
                  </a:cubicBezTo>
                  <a:cubicBezTo>
                    <a:pt x="0" y="92710"/>
                    <a:pt x="3175" y="95885"/>
                    <a:pt x="7112" y="95885"/>
                  </a:cubicBezTo>
                  <a:cubicBezTo>
                    <a:pt x="11049" y="95885"/>
                    <a:pt x="14224" y="92710"/>
                    <a:pt x="14224" y="88773"/>
                  </a:cubicBezTo>
                  <a:cubicBezTo>
                    <a:pt x="14224" y="60071"/>
                    <a:pt x="20066" y="34417"/>
                    <a:pt x="32004" y="10541"/>
                  </a:cubicBezTo>
                  <a:cubicBezTo>
                    <a:pt x="33909" y="6985"/>
                    <a:pt x="32512" y="2667"/>
                    <a:pt x="28956" y="889"/>
                  </a:cubicBezTo>
                  <a:cubicBezTo>
                    <a:pt x="27940" y="254"/>
                    <a:pt x="26797" y="0"/>
                    <a:pt x="25654" y="0"/>
                  </a:cubicBezTo>
                  <a:close/>
                </a:path>
              </a:pathLst>
            </a:custGeom>
            <a:solidFill>
              <a:srgbClr val="FFFFFF"/>
            </a:solidFill>
          </p:spPr>
        </p:sp>
      </p:grpSp>
      <p:pic>
        <p:nvPicPr>
          <p:cNvPr name="Picture 5" id="5">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4332" b="0"/>
          <a:stretch>
            <a:fillRect/>
          </a:stretch>
        </p:blipFill>
        <p:spPr>
          <a:xfrm flipH="false" flipV="false" rot="0">
            <a:off x="466150" y="2997305"/>
            <a:ext cx="8454992" cy="5025473"/>
          </a:xfrm>
          <a:prstGeom prst="rect">
            <a:avLst/>
          </a:prstGeom>
        </p:spPr>
      </p:pic>
      <p:sp>
        <p:nvSpPr>
          <p:cNvPr name="TextBox 6" id="6"/>
          <p:cNvSpPr txBox="true"/>
          <p:nvPr/>
        </p:nvSpPr>
        <p:spPr>
          <a:xfrm rot="0">
            <a:off x="1344675" y="748725"/>
            <a:ext cx="11985150" cy="742950"/>
          </a:xfrm>
          <a:prstGeom prst="rect">
            <a:avLst/>
          </a:prstGeom>
        </p:spPr>
        <p:txBody>
          <a:bodyPr anchor="t" rtlCol="false" tIns="0" lIns="0" bIns="0" rIns="0">
            <a:spAutoFit/>
          </a:bodyPr>
          <a:lstStyle/>
          <a:p>
            <a:pPr algn="l">
              <a:lnSpc>
                <a:spcPts val="5759"/>
              </a:lnSpc>
            </a:pPr>
            <a:r>
              <a:rPr lang="en-US" sz="4800">
                <a:solidFill>
                  <a:srgbClr val="1F1C51"/>
                </a:solidFill>
                <a:latin typeface="Arimo Bold"/>
              </a:rPr>
              <a:t>Video</a:t>
            </a:r>
          </a:p>
        </p:txBody>
      </p:sp>
      <p:sp>
        <p:nvSpPr>
          <p:cNvPr name="TextBox 7" id="7"/>
          <p:cNvSpPr txBox="true"/>
          <p:nvPr/>
        </p:nvSpPr>
        <p:spPr>
          <a:xfrm rot="0">
            <a:off x="9713182" y="3598418"/>
            <a:ext cx="8052552" cy="1552576"/>
          </a:xfrm>
          <a:prstGeom prst="rect">
            <a:avLst/>
          </a:prstGeom>
        </p:spPr>
        <p:txBody>
          <a:bodyPr anchor="t" rtlCol="false" tIns="0" lIns="0" bIns="0" rIns="0">
            <a:spAutoFit/>
          </a:bodyPr>
          <a:lstStyle/>
          <a:p>
            <a:pPr algn="ctr">
              <a:lnSpc>
                <a:spcPts val="4199"/>
              </a:lnSpc>
            </a:pPr>
            <a:r>
              <a:rPr lang="en-US" sz="2999">
                <a:solidFill>
                  <a:srgbClr val="1F1C51"/>
                </a:solidFill>
                <a:latin typeface="DM Sans Bold"/>
              </a:rPr>
              <a:t>Promote the product to a general audience in a  “TV-like” commercial</a:t>
            </a:r>
          </a:p>
          <a:p>
            <a:pPr algn="ctr">
              <a:lnSpc>
                <a:spcPts val="4199"/>
              </a:lnSpc>
            </a:pPr>
          </a:p>
        </p:txBody>
      </p:sp>
      <p:sp>
        <p:nvSpPr>
          <p:cNvPr name="TextBox 8" id="8"/>
          <p:cNvSpPr txBox="true"/>
          <p:nvPr/>
        </p:nvSpPr>
        <p:spPr>
          <a:xfrm rot="0">
            <a:off x="10637562" y="6025587"/>
            <a:ext cx="6203792" cy="1028700"/>
          </a:xfrm>
          <a:prstGeom prst="rect">
            <a:avLst/>
          </a:prstGeom>
        </p:spPr>
        <p:txBody>
          <a:bodyPr anchor="t" rtlCol="false" tIns="0" lIns="0" bIns="0" rIns="0">
            <a:spAutoFit/>
          </a:bodyPr>
          <a:lstStyle/>
          <a:p>
            <a:pPr algn="ctr">
              <a:lnSpc>
                <a:spcPts val="4199"/>
              </a:lnSpc>
            </a:pPr>
            <a:r>
              <a:rPr lang="en-US" sz="2999">
                <a:solidFill>
                  <a:srgbClr val="1F1C51"/>
                </a:solidFill>
                <a:latin typeface="DM Sans Bold"/>
              </a:rPr>
              <a:t>Show the system’s basic features</a:t>
            </a:r>
          </a:p>
          <a:p>
            <a:pPr algn="ctr">
              <a:lnSpc>
                <a:spcPts val="4199"/>
              </a:lnSpc>
            </a:pPr>
            <a:r>
              <a:rPr lang="en-US" sz="2999">
                <a:solidFill>
                  <a:srgbClr val="1F1C51"/>
                </a:solidFill>
                <a:latin typeface="DM Sans Bold"/>
              </a:rPr>
              <a:t> and selling points</a:t>
            </a:r>
          </a:p>
        </p:txBody>
      </p:sp>
      <p:sp>
        <p:nvSpPr>
          <p:cNvPr name="TextBox 9" id="9"/>
          <p:cNvSpPr txBox="true"/>
          <p:nvPr/>
        </p:nvSpPr>
        <p:spPr>
          <a:xfrm rot="0">
            <a:off x="452735" y="9258300"/>
            <a:ext cx="575965"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14</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0700"/>
        </a:gradFill>
      </p:bgPr>
    </p:bg>
    <p:spTree>
      <p:nvGrpSpPr>
        <p:cNvPr id="1" name=""/>
        <p:cNvGrpSpPr/>
        <p:nvPr/>
      </p:nvGrpSpPr>
      <p:grpSpPr>
        <a:xfrm>
          <a:off x="0" y="0"/>
          <a:ext cx="0" cy="0"/>
          <a:chOff x="0" y="0"/>
          <a:chExt cx="0" cy="0"/>
        </a:xfrm>
      </p:grpSpPr>
      <p:sp>
        <p:nvSpPr>
          <p:cNvPr name="AutoShape 2" id="2"/>
          <p:cNvSpPr/>
          <p:nvPr/>
        </p:nvSpPr>
        <p:spPr>
          <a:xfrm rot="7270">
            <a:off x="770930" y="1511325"/>
            <a:ext cx="18014740" cy="0"/>
          </a:xfrm>
          <a:prstGeom prst="line">
            <a:avLst/>
          </a:prstGeom>
          <a:ln cap="rnd" w="19050">
            <a:solidFill>
              <a:srgbClr val="FFFFFF"/>
            </a:solidFill>
            <a:prstDash val="solid"/>
            <a:headEnd type="oval" len="lg" w="lg"/>
            <a:tailEnd type="none" len="sm" w="sm"/>
          </a:ln>
        </p:spPr>
      </p:sp>
      <p:sp>
        <p:nvSpPr>
          <p:cNvPr name="TextBox 3" id="3"/>
          <p:cNvSpPr txBox="true"/>
          <p:nvPr/>
        </p:nvSpPr>
        <p:spPr>
          <a:xfrm rot="0">
            <a:off x="1649475" y="1053525"/>
            <a:ext cx="11985150" cy="742950"/>
          </a:xfrm>
          <a:prstGeom prst="rect">
            <a:avLst/>
          </a:prstGeom>
        </p:spPr>
        <p:txBody>
          <a:bodyPr anchor="t" rtlCol="false" tIns="0" lIns="0" bIns="0" rIns="0">
            <a:spAutoFit/>
          </a:bodyPr>
          <a:lstStyle/>
          <a:p>
            <a:pPr algn="l">
              <a:lnSpc>
                <a:spcPts val="5759"/>
              </a:lnSpc>
            </a:pPr>
            <a:r>
              <a:rPr lang="en-US" sz="4800">
                <a:solidFill>
                  <a:srgbClr val="1F1C51"/>
                </a:solidFill>
                <a:latin typeface="Arimo Bold"/>
              </a:rPr>
              <a:t>References</a:t>
            </a:r>
          </a:p>
        </p:txBody>
      </p:sp>
      <p:sp>
        <p:nvSpPr>
          <p:cNvPr name="TextBox 4" id="4"/>
          <p:cNvSpPr txBox="true"/>
          <p:nvPr/>
        </p:nvSpPr>
        <p:spPr>
          <a:xfrm rot="0">
            <a:off x="1611375" y="2868825"/>
            <a:ext cx="15609825" cy="4610100"/>
          </a:xfrm>
          <a:prstGeom prst="rect">
            <a:avLst/>
          </a:prstGeom>
        </p:spPr>
        <p:txBody>
          <a:bodyPr anchor="t" rtlCol="false" tIns="0" lIns="0" bIns="0" rIns="0">
            <a:spAutoFit/>
          </a:bodyPr>
          <a:lstStyle/>
          <a:p>
            <a:pPr algn="l" marL="604520" indent="-302260" lvl="1">
              <a:lnSpc>
                <a:spcPts val="3359"/>
              </a:lnSpc>
              <a:buFont typeface="Arial"/>
              <a:buChar char="•"/>
            </a:pPr>
            <a:r>
              <a:rPr lang="en-US" sz="2799" u="sng">
                <a:solidFill>
                  <a:srgbClr val="1F1C51"/>
                </a:solidFill>
                <a:latin typeface="DM Sans"/>
                <a:hlinkClick r:id="rId3" tooltip="https://nordpass.com/most-common-passwords-list/"/>
              </a:rPr>
              <a:t>https://nordpass.com/most-common-passwords-list/</a:t>
            </a:r>
          </a:p>
          <a:p>
            <a:pPr algn="l" marL="604520" indent="-302260" lvl="1">
              <a:lnSpc>
                <a:spcPts val="3359"/>
              </a:lnSpc>
              <a:buFont typeface="Arial"/>
              <a:buChar char="•"/>
            </a:pPr>
            <a:r>
              <a:rPr lang="en-US" sz="2799" u="sng">
                <a:solidFill>
                  <a:srgbClr val="1F1C51"/>
                </a:solidFill>
                <a:latin typeface="DM Sans"/>
                <a:hlinkClick r:id="rId4" tooltip="https://www.verizon.com/business/resources/reports/dbir/2023/master-guide/"/>
              </a:rPr>
              <a:t>https://www.verizon.com/business/resources/reports/dbir/2023/master-guide/</a:t>
            </a:r>
          </a:p>
          <a:p>
            <a:pPr algn="l" marL="604519" indent="-302260" lvl="1">
              <a:lnSpc>
                <a:spcPts val="3359"/>
              </a:lnSpc>
              <a:buFont typeface="Arial"/>
              <a:buChar char="•"/>
            </a:pPr>
            <a:r>
              <a:rPr lang="en-US" sz="2799" u="sng">
                <a:solidFill>
                  <a:srgbClr val="1F1C51"/>
                </a:solidFill>
                <a:latin typeface="DM Sans"/>
              </a:rPr>
              <a:t>https://www.verizon.com/business/resources/reports/dbir/2023/summary-of-findings/</a:t>
            </a:r>
          </a:p>
          <a:p>
            <a:pPr algn="l" marL="604519" indent="-302260" lvl="1">
              <a:lnSpc>
                <a:spcPts val="3359"/>
              </a:lnSpc>
              <a:buFont typeface="Arial"/>
              <a:buChar char="•"/>
            </a:pPr>
            <a:r>
              <a:rPr lang="en-US" sz="2799" u="sng">
                <a:solidFill>
                  <a:srgbClr val="1F1C51"/>
                </a:solidFill>
                <a:latin typeface="DM Sans"/>
              </a:rPr>
              <a:t>https://www.lastpass.com/pt/trust-center/privacy</a:t>
            </a:r>
          </a:p>
          <a:p>
            <a:pPr algn="l" marL="604519" indent="-302260" lvl="1">
              <a:lnSpc>
                <a:spcPts val="3359"/>
              </a:lnSpc>
              <a:buFont typeface="Arial"/>
              <a:buChar char="•"/>
            </a:pPr>
            <a:r>
              <a:rPr lang="en-US" sz="2799" u="sng">
                <a:solidFill>
                  <a:srgbClr val="1F1C51"/>
                </a:solidFill>
                <a:latin typeface="DM Sans"/>
              </a:rPr>
              <a:t>https://www.lastpass.com/pt/security/zero-knowledge-security</a:t>
            </a:r>
          </a:p>
          <a:p>
            <a:pPr algn="l" marL="604519" indent="-302260" lvl="1">
              <a:lnSpc>
                <a:spcPts val="3359"/>
              </a:lnSpc>
              <a:buFont typeface="Arial"/>
              <a:buChar char="•"/>
            </a:pPr>
            <a:r>
              <a:rPr lang="en-US" sz="2799" u="sng">
                <a:solidFill>
                  <a:srgbClr val="1F1C51"/>
                </a:solidFill>
                <a:latin typeface="DM Sans"/>
              </a:rPr>
              <a:t>https://gdpr-info.eu</a:t>
            </a:r>
          </a:p>
          <a:p>
            <a:pPr algn="l" marL="604519" indent="-302260" lvl="1">
              <a:lnSpc>
                <a:spcPts val="3359"/>
              </a:lnSpc>
              <a:buFont typeface="Arial"/>
              <a:buChar char="•"/>
            </a:pPr>
            <a:r>
              <a:rPr lang="en-US" sz="2799" u="sng">
                <a:solidFill>
                  <a:srgbClr val="1F1C51"/>
                </a:solidFill>
                <a:latin typeface="DM Sans"/>
              </a:rPr>
              <a:t>https://www.dlapiperdataprotection.com/index.html?t=law&amp;c=US</a:t>
            </a:r>
          </a:p>
          <a:p>
            <a:pPr algn="l">
              <a:lnSpc>
                <a:spcPts val="3359"/>
              </a:lnSpc>
            </a:pPr>
          </a:p>
          <a:p>
            <a:pPr algn="l">
              <a:lnSpc>
                <a:spcPts val="3359"/>
              </a:lnSpc>
            </a:pPr>
          </a:p>
          <a:p>
            <a:pPr algn="l">
              <a:lnSpc>
                <a:spcPts val="3359"/>
              </a:lnSpc>
            </a:pPr>
          </a:p>
          <a:p>
            <a:pPr algn="l">
              <a:lnSpc>
                <a:spcPts val="3359"/>
              </a:lnSpc>
            </a:pPr>
          </a:p>
        </p:txBody>
      </p:sp>
      <p:sp>
        <p:nvSpPr>
          <p:cNvPr name="TextBox 5" id="5"/>
          <p:cNvSpPr txBox="true"/>
          <p:nvPr/>
        </p:nvSpPr>
        <p:spPr>
          <a:xfrm rot="0">
            <a:off x="448270" y="9258300"/>
            <a:ext cx="580430"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1</a:t>
            </a:r>
            <a:r>
              <a:rPr lang="en-US" sz="4999" strike="noStrike" u="none">
                <a:solidFill>
                  <a:srgbClr val="1F1C51"/>
                </a:solidFill>
                <a:latin typeface="DM Sans"/>
              </a:rPr>
              <a:t>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7407"/>
        </a:gradFill>
      </p:bgPr>
    </p:bg>
    <p:spTree>
      <p:nvGrpSpPr>
        <p:cNvPr id="1" name=""/>
        <p:cNvGrpSpPr/>
        <p:nvPr/>
      </p:nvGrpSpPr>
      <p:grpSpPr>
        <a:xfrm>
          <a:off x="0" y="0"/>
          <a:ext cx="0" cy="0"/>
          <a:chOff x="0" y="0"/>
          <a:chExt cx="0" cy="0"/>
        </a:xfrm>
      </p:grpSpPr>
      <p:sp>
        <p:nvSpPr>
          <p:cNvPr name="TextBox 2" id="2"/>
          <p:cNvSpPr txBox="true"/>
          <p:nvPr/>
        </p:nvSpPr>
        <p:spPr>
          <a:xfrm rot="0">
            <a:off x="1433725" y="6633450"/>
            <a:ext cx="6592350" cy="1236075"/>
          </a:xfrm>
          <a:prstGeom prst="rect">
            <a:avLst/>
          </a:prstGeom>
        </p:spPr>
        <p:txBody>
          <a:bodyPr anchor="t" rtlCol="false" tIns="0" lIns="0" bIns="0" rIns="0">
            <a:spAutoFit/>
          </a:bodyPr>
          <a:lstStyle/>
          <a:p>
            <a:pPr algn="l">
              <a:lnSpc>
                <a:spcPts val="2640"/>
              </a:lnSpc>
            </a:pPr>
            <a:r>
              <a:rPr lang="en-US" sz="2200">
                <a:solidFill>
                  <a:srgbClr val="1F1C51"/>
                </a:solidFill>
                <a:latin typeface="DM Sans"/>
              </a:rPr>
              <a:t>CREDITS: This presentation template was created by </a:t>
            </a:r>
            <a:r>
              <a:rPr lang="en-US" sz="2200" u="sng">
                <a:solidFill>
                  <a:srgbClr val="1F1C51"/>
                </a:solidFill>
                <a:latin typeface="DM Sans Bold"/>
                <a:hlinkClick r:id="rId3" tooltip="http://bit.ly/2Tynxth"/>
              </a:rPr>
              <a:t>Slidesgo</a:t>
            </a:r>
            <a:r>
              <a:rPr lang="en-US" sz="2200">
                <a:solidFill>
                  <a:srgbClr val="1F1C51"/>
                </a:solidFill>
                <a:latin typeface="DM Sans"/>
              </a:rPr>
              <a:t>, including icons by </a:t>
            </a:r>
            <a:r>
              <a:rPr lang="en-US" sz="2200" u="sng">
                <a:solidFill>
                  <a:srgbClr val="1F1C51"/>
                </a:solidFill>
                <a:latin typeface="DM Sans Bold"/>
                <a:hlinkClick r:id="rId4" tooltip="http://bit.ly/2TyoMsr"/>
              </a:rPr>
              <a:t>Flaticon</a:t>
            </a:r>
            <a:r>
              <a:rPr lang="en-US" sz="2200">
                <a:solidFill>
                  <a:srgbClr val="1F1C51"/>
                </a:solidFill>
                <a:latin typeface="DM Sans"/>
              </a:rPr>
              <a:t>, infographics &amp; images by </a:t>
            </a:r>
            <a:r>
              <a:rPr lang="en-US" sz="2200" u="sng">
                <a:solidFill>
                  <a:srgbClr val="1F1C51"/>
                </a:solidFill>
                <a:latin typeface="DM Sans Bold"/>
                <a:hlinkClick r:id="rId5" tooltip="http://bit.ly/2TtBDfr"/>
              </a:rPr>
              <a:t>Freepik</a:t>
            </a:r>
            <a:r>
              <a:rPr lang="en-US" sz="2200">
                <a:solidFill>
                  <a:srgbClr val="1F1C51"/>
                </a:solidFill>
                <a:latin typeface="DM Sans"/>
              </a:rPr>
              <a:t> and illustrations by </a:t>
            </a:r>
            <a:r>
              <a:rPr lang="en-US" sz="2200" u="sng">
                <a:solidFill>
                  <a:srgbClr val="1F1C51"/>
                </a:solidFill>
                <a:latin typeface="DM Sans"/>
                <a:hlinkClick r:id="rId6" tooltip="https://stories.freepik.com/?utm_source=slidesgo_template&amp;utm_medium=referral-link&amp;utm_campaign=slidesgo_contents_of_this_template&amp;utm_term=stories_by_freepik&amp;utm_content=stories"/>
              </a:rPr>
              <a:t>Stories</a:t>
            </a:r>
          </a:p>
          <a:p>
            <a:pPr algn="l">
              <a:lnSpc>
                <a:spcPts val="3359"/>
              </a:lnSpc>
            </a:pPr>
          </a:p>
          <a:p>
            <a:pPr algn="l">
              <a:lnSpc>
                <a:spcPts val="3359"/>
              </a:lnSpc>
            </a:pPr>
          </a:p>
        </p:txBody>
      </p:sp>
      <p:sp>
        <p:nvSpPr>
          <p:cNvPr name="TextBox 3" id="3"/>
          <p:cNvSpPr txBox="true"/>
          <p:nvPr/>
        </p:nvSpPr>
        <p:spPr>
          <a:xfrm rot="0">
            <a:off x="1433725" y="509047"/>
            <a:ext cx="7752150" cy="3208575"/>
          </a:xfrm>
          <a:prstGeom prst="rect">
            <a:avLst/>
          </a:prstGeom>
        </p:spPr>
        <p:txBody>
          <a:bodyPr anchor="t" rtlCol="false" tIns="0" lIns="0" bIns="0" rIns="0">
            <a:spAutoFit/>
          </a:bodyPr>
          <a:lstStyle/>
          <a:p>
            <a:pPr algn="l">
              <a:lnSpc>
                <a:spcPts val="11519"/>
              </a:lnSpc>
            </a:pPr>
            <a:r>
              <a:rPr lang="en-US" sz="9600">
                <a:solidFill>
                  <a:srgbClr val="1F1C51"/>
                </a:solidFill>
                <a:latin typeface="Arimo"/>
              </a:rPr>
              <a:t>THANKS!</a:t>
            </a:r>
          </a:p>
        </p:txBody>
      </p:sp>
      <p:sp>
        <p:nvSpPr>
          <p:cNvPr name="TextBox 4" id="4"/>
          <p:cNvSpPr txBox="true"/>
          <p:nvPr/>
        </p:nvSpPr>
        <p:spPr>
          <a:xfrm rot="0">
            <a:off x="1433725" y="2857090"/>
            <a:ext cx="7302750" cy="2924175"/>
          </a:xfrm>
          <a:prstGeom prst="rect">
            <a:avLst/>
          </a:prstGeom>
        </p:spPr>
        <p:txBody>
          <a:bodyPr anchor="t" rtlCol="false" tIns="0" lIns="0" bIns="0" rIns="0">
            <a:spAutoFit/>
          </a:bodyPr>
          <a:lstStyle/>
          <a:p>
            <a:pPr algn="l">
              <a:lnSpc>
                <a:spcPts val="3840"/>
              </a:lnSpc>
            </a:pPr>
            <a:r>
              <a:rPr lang="en-US" sz="3200">
                <a:solidFill>
                  <a:srgbClr val="1F1C51"/>
                </a:solidFill>
                <a:latin typeface="DM Sans"/>
              </a:rPr>
              <a:t>Do you have any questions?</a:t>
            </a:r>
          </a:p>
          <a:p>
            <a:pPr algn="l">
              <a:lnSpc>
                <a:spcPts val="3840"/>
              </a:lnSpc>
            </a:pPr>
          </a:p>
          <a:p>
            <a:pPr algn="l">
              <a:lnSpc>
                <a:spcPts val="3840"/>
              </a:lnSpc>
            </a:pPr>
            <a:r>
              <a:rPr lang="en-US" sz="3200">
                <a:solidFill>
                  <a:srgbClr val="1F1C51"/>
                </a:solidFill>
                <a:latin typeface="DM Sans"/>
              </a:rPr>
              <a:t>+91 384 294 293</a:t>
            </a:r>
          </a:p>
          <a:p>
            <a:pPr algn="l">
              <a:lnSpc>
                <a:spcPts val="3840"/>
              </a:lnSpc>
            </a:pPr>
          </a:p>
          <a:p>
            <a:pPr algn="l">
              <a:lnSpc>
                <a:spcPts val="3840"/>
              </a:lnSpc>
            </a:pPr>
            <a:r>
              <a:rPr lang="en-US" sz="3200">
                <a:solidFill>
                  <a:srgbClr val="1F1C51"/>
                </a:solidFill>
                <a:latin typeface="DM Sans"/>
              </a:rPr>
              <a:t>safepass.com</a:t>
            </a:r>
          </a:p>
          <a:p>
            <a:pPr algn="l">
              <a:lnSpc>
                <a:spcPts val="3840"/>
              </a:lnSpc>
            </a:pPr>
          </a:p>
        </p:txBody>
      </p:sp>
      <p:sp>
        <p:nvSpPr>
          <p:cNvPr name="Freeform 5" id="5"/>
          <p:cNvSpPr/>
          <p:nvPr/>
        </p:nvSpPr>
        <p:spPr>
          <a:xfrm flipH="false" flipV="false" rot="0">
            <a:off x="8370075" y="964081"/>
            <a:ext cx="9634482" cy="9074960"/>
          </a:xfrm>
          <a:custGeom>
            <a:avLst/>
            <a:gdLst/>
            <a:ahLst/>
            <a:cxnLst/>
            <a:rect r="r" b="b" t="t" l="l"/>
            <a:pathLst>
              <a:path h="9074960" w="9634482">
                <a:moveTo>
                  <a:pt x="0" y="0"/>
                </a:moveTo>
                <a:lnTo>
                  <a:pt x="9634482" y="0"/>
                </a:lnTo>
                <a:lnTo>
                  <a:pt x="9634482" y="9074960"/>
                </a:lnTo>
                <a:lnTo>
                  <a:pt x="0" y="9074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11720" y="5501561"/>
            <a:ext cx="558150" cy="558766"/>
          </a:xfrm>
          <a:custGeom>
            <a:avLst/>
            <a:gdLst/>
            <a:ahLst/>
            <a:cxnLst/>
            <a:rect r="r" b="b" t="t" l="l"/>
            <a:pathLst>
              <a:path h="558766" w="558150">
                <a:moveTo>
                  <a:pt x="0" y="0"/>
                </a:moveTo>
                <a:lnTo>
                  <a:pt x="558150" y="0"/>
                </a:lnTo>
                <a:lnTo>
                  <a:pt x="558150" y="558766"/>
                </a:lnTo>
                <a:lnTo>
                  <a:pt x="0" y="5587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241320" y="5502203"/>
            <a:ext cx="558742" cy="558124"/>
          </a:xfrm>
          <a:custGeom>
            <a:avLst/>
            <a:gdLst/>
            <a:ahLst/>
            <a:cxnLst/>
            <a:rect r="r" b="b" t="t" l="l"/>
            <a:pathLst>
              <a:path h="558124" w="558742">
                <a:moveTo>
                  <a:pt x="0" y="0"/>
                </a:moveTo>
                <a:lnTo>
                  <a:pt x="558742" y="0"/>
                </a:lnTo>
                <a:lnTo>
                  <a:pt x="558742" y="558124"/>
                </a:lnTo>
                <a:lnTo>
                  <a:pt x="0" y="5581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969482" y="5502203"/>
            <a:ext cx="558742" cy="558124"/>
          </a:xfrm>
          <a:custGeom>
            <a:avLst/>
            <a:gdLst/>
            <a:ahLst/>
            <a:cxnLst/>
            <a:rect r="r" b="b" t="t" l="l"/>
            <a:pathLst>
              <a:path h="558124" w="558742">
                <a:moveTo>
                  <a:pt x="0" y="0"/>
                </a:moveTo>
                <a:lnTo>
                  <a:pt x="558742" y="0"/>
                </a:lnTo>
                <a:lnTo>
                  <a:pt x="558742" y="558124"/>
                </a:lnTo>
                <a:lnTo>
                  <a:pt x="0" y="5581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436959" y="9258300"/>
            <a:ext cx="591741"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16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7407"/>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ACFFD9"/>
            </a:solidFill>
            <a:prstDash val="solid"/>
            <a:headEnd type="oval" len="lg" w="lg"/>
            <a:tailEnd type="none" len="sm" w="sm"/>
          </a:ln>
        </p:spPr>
      </p:sp>
      <p:sp>
        <p:nvSpPr>
          <p:cNvPr name="TextBox 3" id="3"/>
          <p:cNvSpPr txBox="true"/>
          <p:nvPr/>
        </p:nvSpPr>
        <p:spPr>
          <a:xfrm rot="0">
            <a:off x="1354200" y="748725"/>
            <a:ext cx="11985150" cy="742950"/>
          </a:xfrm>
          <a:prstGeom prst="rect">
            <a:avLst/>
          </a:prstGeom>
        </p:spPr>
        <p:txBody>
          <a:bodyPr anchor="t" rtlCol="false" tIns="0" lIns="0" bIns="0" rIns="0">
            <a:spAutoFit/>
          </a:bodyPr>
          <a:lstStyle/>
          <a:p>
            <a:pPr algn="l">
              <a:lnSpc>
                <a:spcPts val="5759"/>
              </a:lnSpc>
            </a:pPr>
            <a:r>
              <a:rPr lang="en-US" sz="4800">
                <a:solidFill>
                  <a:srgbClr val="1F1C51"/>
                </a:solidFill>
                <a:latin typeface="Arimo Bold"/>
              </a:rPr>
              <a:t>THE PASSWORD PROBLEM</a:t>
            </a:r>
          </a:p>
        </p:txBody>
      </p:sp>
      <p:sp>
        <p:nvSpPr>
          <p:cNvPr name="TextBox 4" id="4"/>
          <p:cNvSpPr txBox="true"/>
          <p:nvPr/>
        </p:nvSpPr>
        <p:spPr>
          <a:xfrm rot="0">
            <a:off x="1344675" y="2900625"/>
            <a:ext cx="6691950" cy="7600951"/>
          </a:xfrm>
          <a:prstGeom prst="rect">
            <a:avLst/>
          </a:prstGeom>
        </p:spPr>
        <p:txBody>
          <a:bodyPr anchor="t" rtlCol="false" tIns="0" lIns="0" bIns="0" rIns="0">
            <a:spAutoFit/>
          </a:bodyPr>
          <a:lstStyle/>
          <a:p>
            <a:pPr algn="l">
              <a:lnSpc>
                <a:spcPts val="4320"/>
              </a:lnSpc>
            </a:pPr>
            <a:r>
              <a:rPr lang="en-US" sz="3600">
                <a:solidFill>
                  <a:srgbClr val="1F1C51"/>
                </a:solidFill>
                <a:latin typeface="DM Sans"/>
              </a:rPr>
              <a:t>According to a </a:t>
            </a:r>
            <a:r>
              <a:rPr lang="en-US" sz="3600" u="sng">
                <a:solidFill>
                  <a:srgbClr val="1F1C51"/>
                </a:solidFill>
                <a:latin typeface="DM Sans"/>
                <a:hlinkClick r:id="rId3" tooltip="https://nordpass.com/most-common-passwords-list/"/>
              </a:rPr>
              <a:t>study by Nordpass</a:t>
            </a:r>
            <a:r>
              <a:rPr lang="en-US" sz="3600">
                <a:solidFill>
                  <a:srgbClr val="1F1C51"/>
                </a:solidFill>
                <a:latin typeface="DM Sans"/>
              </a:rPr>
              <a:t> in 35 countries, the most common passwords are:</a:t>
            </a:r>
          </a:p>
          <a:p>
            <a:pPr algn="l">
              <a:lnSpc>
                <a:spcPts val="4320"/>
              </a:lnSpc>
            </a:pPr>
          </a:p>
          <a:p>
            <a:pPr algn="l" marL="1097280" indent="-548640" lvl="1">
              <a:lnSpc>
                <a:spcPts val="4320"/>
              </a:lnSpc>
              <a:buFont typeface="Arial"/>
              <a:buChar char="•"/>
            </a:pPr>
            <a:r>
              <a:rPr lang="en-US" sz="3600">
                <a:solidFill>
                  <a:srgbClr val="1F1C51"/>
                </a:solidFill>
                <a:latin typeface="DM Sans"/>
              </a:rPr>
              <a:t>123456</a:t>
            </a:r>
          </a:p>
          <a:p>
            <a:pPr algn="l" marL="1097280" indent="-548640" lvl="1">
              <a:lnSpc>
                <a:spcPts val="4320"/>
              </a:lnSpc>
              <a:buFont typeface="Arial"/>
              <a:buChar char="•"/>
            </a:pPr>
            <a:r>
              <a:rPr lang="en-US" sz="3600">
                <a:solidFill>
                  <a:srgbClr val="1F1C51"/>
                </a:solidFill>
                <a:latin typeface="DM Sans"/>
              </a:rPr>
              <a:t>admin</a:t>
            </a:r>
          </a:p>
          <a:p>
            <a:pPr algn="l" marL="1096823" indent="-548411" lvl="1">
              <a:lnSpc>
                <a:spcPts val="4320"/>
              </a:lnSpc>
              <a:buFont typeface="Arial"/>
              <a:buChar char="•"/>
            </a:pPr>
            <a:r>
              <a:rPr lang="en-US" sz="3600">
                <a:solidFill>
                  <a:srgbClr val="1F1C51"/>
                </a:solidFill>
                <a:latin typeface="DM Sans"/>
              </a:rPr>
              <a:t>12345678</a:t>
            </a:r>
          </a:p>
          <a:p>
            <a:pPr algn="l">
              <a:lnSpc>
                <a:spcPts val="4320"/>
              </a:lnSpc>
            </a:pPr>
          </a:p>
          <a:p>
            <a:pPr algn="l">
              <a:lnSpc>
                <a:spcPts val="4320"/>
              </a:lnSpc>
            </a:pPr>
            <a:r>
              <a:rPr lang="en-US" sz="3600">
                <a:solidFill>
                  <a:srgbClr val="1F1C51"/>
                </a:solidFill>
                <a:latin typeface="DM Sans"/>
              </a:rPr>
              <a:t>All these passwords take about 1 second to be cracked by a hacker. </a:t>
            </a:r>
          </a:p>
          <a:p>
            <a:pPr algn="l" marL="1097280" indent="-548640" lvl="1">
              <a:lnSpc>
                <a:spcPts val="4320"/>
              </a:lnSpc>
            </a:pPr>
          </a:p>
          <a:p>
            <a:pPr algn="l" marL="1097280" indent="-548640" lvl="1">
              <a:lnSpc>
                <a:spcPts val="4320"/>
              </a:lnSpc>
            </a:pPr>
          </a:p>
          <a:p>
            <a:pPr algn="l" marL="1097280" indent="-548640" lvl="1">
              <a:lnSpc>
                <a:spcPts val="4320"/>
              </a:lnSpc>
            </a:pPr>
          </a:p>
        </p:txBody>
      </p:sp>
      <p:grpSp>
        <p:nvGrpSpPr>
          <p:cNvPr name="Group 5" id="5"/>
          <p:cNvGrpSpPr/>
          <p:nvPr/>
        </p:nvGrpSpPr>
        <p:grpSpPr>
          <a:xfrm rot="0">
            <a:off x="7301644" y="5266990"/>
            <a:ext cx="25420" cy="71914"/>
            <a:chOff x="0" y="0"/>
            <a:chExt cx="33893" cy="95885"/>
          </a:xfrm>
        </p:grpSpPr>
        <p:sp>
          <p:nvSpPr>
            <p:cNvPr name="Freeform 6" id="6"/>
            <p:cNvSpPr/>
            <p:nvPr/>
          </p:nvSpPr>
          <p:spPr>
            <a:xfrm flipH="false" flipV="false" rot="0">
              <a:off x="0" y="0"/>
              <a:ext cx="33909" cy="95885"/>
            </a:xfrm>
            <a:custGeom>
              <a:avLst/>
              <a:gdLst/>
              <a:ahLst/>
              <a:cxnLst/>
              <a:rect r="r" b="b" t="t" l="l"/>
              <a:pathLst>
                <a:path h="95885" w="33909">
                  <a:moveTo>
                    <a:pt x="25654" y="0"/>
                  </a:moveTo>
                  <a:cubicBezTo>
                    <a:pt x="22987" y="0"/>
                    <a:pt x="20320" y="1524"/>
                    <a:pt x="19177" y="4064"/>
                  </a:cubicBezTo>
                  <a:cubicBezTo>
                    <a:pt x="6223" y="29972"/>
                    <a:pt x="0" y="57658"/>
                    <a:pt x="0" y="88773"/>
                  </a:cubicBezTo>
                  <a:cubicBezTo>
                    <a:pt x="0" y="92710"/>
                    <a:pt x="3175" y="95885"/>
                    <a:pt x="7112" y="95885"/>
                  </a:cubicBezTo>
                  <a:cubicBezTo>
                    <a:pt x="11049" y="95885"/>
                    <a:pt x="14224" y="92710"/>
                    <a:pt x="14224" y="88773"/>
                  </a:cubicBezTo>
                  <a:cubicBezTo>
                    <a:pt x="14224" y="60071"/>
                    <a:pt x="20066" y="34417"/>
                    <a:pt x="32004" y="10541"/>
                  </a:cubicBezTo>
                  <a:cubicBezTo>
                    <a:pt x="33909" y="6985"/>
                    <a:pt x="32512" y="2667"/>
                    <a:pt x="28956" y="889"/>
                  </a:cubicBezTo>
                  <a:cubicBezTo>
                    <a:pt x="27940" y="254"/>
                    <a:pt x="26797" y="0"/>
                    <a:pt x="25654" y="0"/>
                  </a:cubicBezTo>
                  <a:close/>
                </a:path>
              </a:pathLst>
            </a:custGeom>
            <a:solidFill>
              <a:srgbClr val="FFFFFF"/>
            </a:solidFill>
          </p:spPr>
        </p:sp>
      </p:grpSp>
      <p:sp>
        <p:nvSpPr>
          <p:cNvPr name="Freeform 7" id="7"/>
          <p:cNvSpPr/>
          <p:nvPr/>
        </p:nvSpPr>
        <p:spPr>
          <a:xfrm flipH="false" flipV="false" rot="0">
            <a:off x="10673226" y="1630226"/>
            <a:ext cx="6659926" cy="3628100"/>
          </a:xfrm>
          <a:custGeom>
            <a:avLst/>
            <a:gdLst/>
            <a:ahLst/>
            <a:cxnLst/>
            <a:rect r="r" b="b" t="t" l="l"/>
            <a:pathLst>
              <a:path h="3628100" w="6659926">
                <a:moveTo>
                  <a:pt x="0" y="0"/>
                </a:moveTo>
                <a:lnTo>
                  <a:pt x="6659926" y="0"/>
                </a:lnTo>
                <a:lnTo>
                  <a:pt x="6659926" y="3628100"/>
                </a:lnTo>
                <a:lnTo>
                  <a:pt x="0" y="3628100"/>
                </a:lnTo>
                <a:lnTo>
                  <a:pt x="0" y="0"/>
                </a:lnTo>
                <a:close/>
              </a:path>
            </a:pathLst>
          </a:custGeom>
          <a:blipFill>
            <a:blip r:embed="rId4"/>
            <a:stretch>
              <a:fillRect l="0" t="-40348" r="0" b="0"/>
            </a:stretch>
          </a:blipFill>
        </p:spPr>
      </p:sp>
      <p:sp>
        <p:nvSpPr>
          <p:cNvPr name="Freeform 8" id="8"/>
          <p:cNvSpPr/>
          <p:nvPr/>
        </p:nvSpPr>
        <p:spPr>
          <a:xfrm flipH="false" flipV="false" rot="0">
            <a:off x="10772296" y="6358800"/>
            <a:ext cx="6560852" cy="3628100"/>
          </a:xfrm>
          <a:custGeom>
            <a:avLst/>
            <a:gdLst/>
            <a:ahLst/>
            <a:cxnLst/>
            <a:rect r="r" b="b" t="t" l="l"/>
            <a:pathLst>
              <a:path h="3628100" w="6560852">
                <a:moveTo>
                  <a:pt x="0" y="0"/>
                </a:moveTo>
                <a:lnTo>
                  <a:pt x="6560852" y="0"/>
                </a:lnTo>
                <a:lnTo>
                  <a:pt x="6560852" y="3628100"/>
                </a:lnTo>
                <a:lnTo>
                  <a:pt x="0" y="3628100"/>
                </a:lnTo>
                <a:lnTo>
                  <a:pt x="0" y="0"/>
                </a:lnTo>
                <a:close/>
              </a:path>
            </a:pathLst>
          </a:custGeom>
          <a:blipFill>
            <a:blip r:embed="rId5"/>
            <a:stretch>
              <a:fillRect l="0" t="0" r="0" b="0"/>
            </a:stretch>
          </a:blipFill>
        </p:spPr>
      </p:sp>
      <p:sp>
        <p:nvSpPr>
          <p:cNvPr name="TextBox 9" id="9"/>
          <p:cNvSpPr txBox="true"/>
          <p:nvPr/>
        </p:nvSpPr>
        <p:spPr>
          <a:xfrm rot="0">
            <a:off x="10764675" y="998475"/>
            <a:ext cx="8050950" cy="435150"/>
          </a:xfrm>
          <a:prstGeom prst="rect">
            <a:avLst/>
          </a:prstGeom>
        </p:spPr>
        <p:txBody>
          <a:bodyPr anchor="t" rtlCol="false" tIns="0" lIns="0" bIns="0" rIns="0">
            <a:spAutoFit/>
          </a:bodyPr>
          <a:lstStyle/>
          <a:p>
            <a:pPr algn="l">
              <a:lnSpc>
                <a:spcPts val="3120"/>
              </a:lnSpc>
            </a:pPr>
            <a:r>
              <a:rPr lang="en-US" sz="2600">
                <a:solidFill>
                  <a:srgbClr val="1F1C51"/>
                </a:solidFill>
                <a:latin typeface="DM Sans"/>
              </a:rPr>
              <a:t>Most used passwords in all countries </a:t>
            </a:r>
          </a:p>
        </p:txBody>
      </p:sp>
      <p:sp>
        <p:nvSpPr>
          <p:cNvPr name="TextBox 10" id="10"/>
          <p:cNvSpPr txBox="true"/>
          <p:nvPr/>
        </p:nvSpPr>
        <p:spPr>
          <a:xfrm rot="0">
            <a:off x="10863725" y="5771025"/>
            <a:ext cx="8050950" cy="435150"/>
          </a:xfrm>
          <a:prstGeom prst="rect">
            <a:avLst/>
          </a:prstGeom>
        </p:spPr>
        <p:txBody>
          <a:bodyPr anchor="t" rtlCol="false" tIns="0" lIns="0" bIns="0" rIns="0">
            <a:spAutoFit/>
          </a:bodyPr>
          <a:lstStyle/>
          <a:p>
            <a:pPr algn="l">
              <a:lnSpc>
                <a:spcPts val="3120"/>
              </a:lnSpc>
            </a:pPr>
            <a:r>
              <a:rPr lang="en-US" sz="2600">
                <a:solidFill>
                  <a:srgbClr val="1F1C51"/>
                </a:solidFill>
                <a:latin typeface="DM Sans"/>
              </a:rPr>
              <a:t>Most used passwords in Portugal</a:t>
            </a:r>
          </a:p>
        </p:txBody>
      </p:sp>
      <p:sp>
        <p:nvSpPr>
          <p:cNvPr name="TextBox 11" id="11"/>
          <p:cNvSpPr txBox="true"/>
          <p:nvPr/>
        </p:nvSpPr>
        <p:spPr>
          <a:xfrm rot="0">
            <a:off x="665411" y="9258300"/>
            <a:ext cx="363289"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0700"/>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FFFFFF"/>
            </a:solidFill>
            <a:prstDash val="solid"/>
            <a:headEnd type="oval" len="lg" w="lg"/>
            <a:tailEnd type="none" len="sm" w="sm"/>
          </a:ln>
        </p:spPr>
      </p:sp>
      <p:sp>
        <p:nvSpPr>
          <p:cNvPr name="TextBox 3" id="3"/>
          <p:cNvSpPr txBox="true"/>
          <p:nvPr/>
        </p:nvSpPr>
        <p:spPr>
          <a:xfrm rot="0">
            <a:off x="1344675" y="748725"/>
            <a:ext cx="11985150" cy="742950"/>
          </a:xfrm>
          <a:prstGeom prst="rect">
            <a:avLst/>
          </a:prstGeom>
        </p:spPr>
        <p:txBody>
          <a:bodyPr anchor="t" rtlCol="false" tIns="0" lIns="0" bIns="0" rIns="0">
            <a:spAutoFit/>
          </a:bodyPr>
          <a:lstStyle/>
          <a:p>
            <a:pPr algn="l">
              <a:lnSpc>
                <a:spcPts val="5759"/>
              </a:lnSpc>
            </a:pPr>
            <a:r>
              <a:rPr lang="en-US" sz="4800">
                <a:solidFill>
                  <a:srgbClr val="1F1C51"/>
                </a:solidFill>
                <a:latin typeface="Arimo Bold"/>
              </a:rPr>
              <a:t>THE PASSWORD PROBLEM</a:t>
            </a:r>
          </a:p>
        </p:txBody>
      </p:sp>
      <p:sp>
        <p:nvSpPr>
          <p:cNvPr name="Freeform 4" id="4"/>
          <p:cNvSpPr/>
          <p:nvPr/>
        </p:nvSpPr>
        <p:spPr>
          <a:xfrm flipH="false" flipV="false" rot="0">
            <a:off x="304800" y="2590350"/>
            <a:ext cx="17678400" cy="4618962"/>
          </a:xfrm>
          <a:custGeom>
            <a:avLst/>
            <a:gdLst/>
            <a:ahLst/>
            <a:cxnLst/>
            <a:rect r="r" b="b" t="t" l="l"/>
            <a:pathLst>
              <a:path h="4618962" w="17678400">
                <a:moveTo>
                  <a:pt x="0" y="0"/>
                </a:moveTo>
                <a:lnTo>
                  <a:pt x="17678400" y="0"/>
                </a:lnTo>
                <a:lnTo>
                  <a:pt x="17678400" y="4618962"/>
                </a:lnTo>
                <a:lnTo>
                  <a:pt x="0" y="4618962"/>
                </a:lnTo>
                <a:lnTo>
                  <a:pt x="0" y="0"/>
                </a:lnTo>
                <a:close/>
              </a:path>
            </a:pathLst>
          </a:custGeom>
          <a:blipFill>
            <a:blip r:embed="rId3"/>
            <a:stretch>
              <a:fillRect l="0" t="0" r="0" b="0"/>
            </a:stretch>
          </a:blipFill>
        </p:spPr>
      </p:sp>
      <p:sp>
        <p:nvSpPr>
          <p:cNvPr name="TextBox 5" id="5"/>
          <p:cNvSpPr txBox="true"/>
          <p:nvPr/>
        </p:nvSpPr>
        <p:spPr>
          <a:xfrm rot="0">
            <a:off x="3277175" y="7534125"/>
            <a:ext cx="10699950" cy="1848150"/>
          </a:xfrm>
          <a:prstGeom prst="rect">
            <a:avLst/>
          </a:prstGeom>
        </p:spPr>
        <p:txBody>
          <a:bodyPr anchor="t" rtlCol="false" tIns="0" lIns="0" bIns="0" rIns="0">
            <a:spAutoFit/>
          </a:bodyPr>
          <a:lstStyle/>
          <a:p>
            <a:pPr algn="ctr">
              <a:lnSpc>
                <a:spcPts val="3359"/>
              </a:lnSpc>
            </a:pPr>
            <a:r>
              <a:rPr lang="en-US" sz="2799">
                <a:solidFill>
                  <a:srgbClr val="000000"/>
                </a:solidFill>
                <a:latin typeface="DM Sans"/>
              </a:rPr>
              <a:t>“ 74% of all breaches include the human element, with people being involved either via Error, Privilege Misuse, Use of stolen credentials or Social Engineering. “ </a:t>
            </a:r>
          </a:p>
        </p:txBody>
      </p:sp>
      <p:sp>
        <p:nvSpPr>
          <p:cNvPr name="TextBox 6" id="6"/>
          <p:cNvSpPr txBox="true"/>
          <p:nvPr/>
        </p:nvSpPr>
        <p:spPr>
          <a:xfrm rot="0">
            <a:off x="655290" y="9258300"/>
            <a:ext cx="373410"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0012"/>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ACFFD9"/>
            </a:solidFill>
            <a:prstDash val="solid"/>
            <a:headEnd type="oval" len="lg" w="lg"/>
            <a:tailEnd type="none" len="sm" w="sm"/>
          </a:ln>
        </p:spPr>
      </p:sp>
      <p:sp>
        <p:nvSpPr>
          <p:cNvPr name="Freeform 3" id="3"/>
          <p:cNvSpPr/>
          <p:nvPr/>
        </p:nvSpPr>
        <p:spPr>
          <a:xfrm flipH="false" flipV="false" rot="0">
            <a:off x="11130327" y="1181525"/>
            <a:ext cx="9649862" cy="9680679"/>
          </a:xfrm>
          <a:custGeom>
            <a:avLst/>
            <a:gdLst/>
            <a:ahLst/>
            <a:cxnLst/>
            <a:rect r="r" b="b" t="t" l="l"/>
            <a:pathLst>
              <a:path h="9680679" w="9649862">
                <a:moveTo>
                  <a:pt x="0" y="0"/>
                </a:moveTo>
                <a:lnTo>
                  <a:pt x="9649862" y="0"/>
                </a:lnTo>
                <a:lnTo>
                  <a:pt x="9649862" y="9680678"/>
                </a:lnTo>
                <a:lnTo>
                  <a:pt x="0" y="96806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44675" y="748725"/>
            <a:ext cx="11985150" cy="742950"/>
          </a:xfrm>
          <a:prstGeom prst="rect">
            <a:avLst/>
          </a:prstGeom>
        </p:spPr>
        <p:txBody>
          <a:bodyPr anchor="t" rtlCol="false" tIns="0" lIns="0" bIns="0" rIns="0">
            <a:spAutoFit/>
          </a:bodyPr>
          <a:lstStyle/>
          <a:p>
            <a:pPr algn="l">
              <a:lnSpc>
                <a:spcPts val="5759"/>
              </a:lnSpc>
            </a:pPr>
            <a:r>
              <a:rPr lang="en-US" sz="4800">
                <a:solidFill>
                  <a:srgbClr val="1F1C51"/>
                </a:solidFill>
                <a:latin typeface="Arimo Bold"/>
              </a:rPr>
              <a:t>OUR PRODUCT</a:t>
            </a:r>
          </a:p>
        </p:txBody>
      </p:sp>
      <p:grpSp>
        <p:nvGrpSpPr>
          <p:cNvPr name="Group 5" id="5"/>
          <p:cNvGrpSpPr/>
          <p:nvPr/>
        </p:nvGrpSpPr>
        <p:grpSpPr>
          <a:xfrm rot="2700026">
            <a:off x="606328" y="2417870"/>
            <a:ext cx="6675546" cy="5802142"/>
            <a:chOff x="0" y="0"/>
            <a:chExt cx="8900728" cy="7736189"/>
          </a:xfrm>
        </p:grpSpPr>
        <p:sp>
          <p:nvSpPr>
            <p:cNvPr name="Freeform 6" id="6"/>
            <p:cNvSpPr/>
            <p:nvPr/>
          </p:nvSpPr>
          <p:spPr>
            <a:xfrm flipH="false" flipV="false" rot="0">
              <a:off x="0" y="0"/>
              <a:ext cx="8900160" cy="7735570"/>
            </a:xfrm>
            <a:custGeom>
              <a:avLst/>
              <a:gdLst/>
              <a:ahLst/>
              <a:cxnLst/>
              <a:rect r="r" b="b" t="t" l="l"/>
              <a:pathLst>
                <a:path h="7735570" w="8900160">
                  <a:moveTo>
                    <a:pt x="4434205" y="0"/>
                  </a:moveTo>
                  <a:cubicBezTo>
                    <a:pt x="2181225" y="0"/>
                    <a:pt x="0" y="2641854"/>
                    <a:pt x="617855" y="4974209"/>
                  </a:cubicBezTo>
                  <a:cubicBezTo>
                    <a:pt x="1035177" y="6547993"/>
                    <a:pt x="2596642" y="7735570"/>
                    <a:pt x="4220718" y="7735570"/>
                  </a:cubicBezTo>
                  <a:cubicBezTo>
                    <a:pt x="4261612" y="7735570"/>
                    <a:pt x="4303014" y="7734935"/>
                    <a:pt x="4344543" y="7733030"/>
                  </a:cubicBezTo>
                  <a:cubicBezTo>
                    <a:pt x="8054340" y="7594981"/>
                    <a:pt x="8900160" y="2910586"/>
                    <a:pt x="6329426" y="723773"/>
                  </a:cubicBezTo>
                  <a:cubicBezTo>
                    <a:pt x="5735066" y="217932"/>
                    <a:pt x="5081905" y="0"/>
                    <a:pt x="4434205" y="0"/>
                  </a:cubicBezTo>
                  <a:close/>
                </a:path>
              </a:pathLst>
            </a:custGeom>
            <a:gradFill rotWithShape="true">
              <a:gsLst>
                <a:gs pos="0">
                  <a:srgbClr val="8BE3FF">
                    <a:alpha val="100000"/>
                  </a:srgbClr>
                </a:gs>
                <a:gs pos="100000">
                  <a:srgbClr val="ACFFD9">
                    <a:alpha val="100000"/>
                  </a:srgbClr>
                </a:gs>
              </a:gsLst>
              <a:lin ang="2699986"/>
            </a:gradFill>
          </p:spPr>
        </p:sp>
      </p:grpSp>
      <p:sp>
        <p:nvSpPr>
          <p:cNvPr name="TextBox 7" id="7"/>
          <p:cNvSpPr txBox="true"/>
          <p:nvPr/>
        </p:nvSpPr>
        <p:spPr>
          <a:xfrm rot="0">
            <a:off x="7635199" y="2739513"/>
            <a:ext cx="11842350" cy="8439150"/>
          </a:xfrm>
          <a:prstGeom prst="rect">
            <a:avLst/>
          </a:prstGeom>
        </p:spPr>
        <p:txBody>
          <a:bodyPr anchor="t" rtlCol="false" tIns="0" lIns="0" bIns="0" rIns="0">
            <a:spAutoFit/>
          </a:bodyPr>
          <a:lstStyle/>
          <a:p>
            <a:pPr algn="l">
              <a:lnSpc>
                <a:spcPts val="5520"/>
              </a:lnSpc>
            </a:pPr>
            <a:r>
              <a:rPr lang="en-US" sz="4600">
                <a:solidFill>
                  <a:srgbClr val="1F1C51"/>
                </a:solidFill>
                <a:latin typeface="DM Sans"/>
              </a:rPr>
              <a:t>Relying on :</a:t>
            </a:r>
          </a:p>
          <a:p>
            <a:pPr algn="l">
              <a:lnSpc>
                <a:spcPts val="3359"/>
              </a:lnSpc>
            </a:pPr>
          </a:p>
          <a:p>
            <a:pPr algn="l" marL="1097280" indent="-548640" lvl="1">
              <a:lnSpc>
                <a:spcPts val="4320"/>
              </a:lnSpc>
              <a:buFont typeface="Arial"/>
              <a:buChar char="•"/>
            </a:pPr>
            <a:r>
              <a:rPr lang="en-US" sz="3600">
                <a:solidFill>
                  <a:srgbClr val="1F1C51"/>
                </a:solidFill>
                <a:latin typeface="DM Sans"/>
              </a:rPr>
              <a:t>Best in Class Encryption</a:t>
            </a:r>
          </a:p>
          <a:p>
            <a:pPr algn="l" marL="853440" indent="-426720" lvl="1">
              <a:lnSpc>
                <a:spcPts val="3359"/>
              </a:lnSpc>
            </a:pPr>
          </a:p>
          <a:p>
            <a:pPr algn="l" marL="1097280" indent="-548640" lvl="1">
              <a:lnSpc>
                <a:spcPts val="4320"/>
              </a:lnSpc>
              <a:buFont typeface="Arial"/>
              <a:buChar char="•"/>
            </a:pPr>
            <a:r>
              <a:rPr lang="en-US" sz="3600">
                <a:solidFill>
                  <a:srgbClr val="1F1C51"/>
                </a:solidFill>
                <a:latin typeface="DM Sans"/>
              </a:rPr>
              <a:t>Transparency with Users</a:t>
            </a:r>
          </a:p>
          <a:p>
            <a:pPr algn="l" marL="853440" indent="-426720" lvl="1">
              <a:lnSpc>
                <a:spcPts val="3359"/>
              </a:lnSpc>
            </a:pPr>
          </a:p>
          <a:p>
            <a:pPr algn="l" marL="1097280" indent="-548640" lvl="1">
              <a:lnSpc>
                <a:spcPts val="4320"/>
              </a:lnSpc>
              <a:buFont typeface="Arial"/>
              <a:buChar char="•"/>
            </a:pPr>
            <a:r>
              <a:rPr lang="en-US" sz="3600">
                <a:solidFill>
                  <a:srgbClr val="1F1C51"/>
                </a:solidFill>
                <a:latin typeface="DM Sans"/>
              </a:rPr>
              <a:t>Physical System Security</a:t>
            </a:r>
          </a:p>
          <a:p>
            <a:pPr algn="l" marL="853440" indent="-426720" lvl="1">
              <a:lnSpc>
                <a:spcPts val="3359"/>
              </a:lnSpc>
            </a:pPr>
          </a:p>
          <a:p>
            <a:pPr algn="l" marL="1097280" indent="-548640" lvl="1">
              <a:lnSpc>
                <a:spcPts val="4320"/>
              </a:lnSpc>
              <a:buFont typeface="Arial"/>
              <a:buChar char="•"/>
            </a:pPr>
            <a:r>
              <a:rPr lang="en-US" sz="3600">
                <a:solidFill>
                  <a:srgbClr val="1F1C51"/>
                </a:solidFill>
                <a:latin typeface="DM Sans"/>
              </a:rPr>
              <a:t>Data Privacy</a:t>
            </a:r>
          </a:p>
          <a:p>
            <a:pPr algn="l" marL="853440" indent="-426720" lvl="1">
              <a:lnSpc>
                <a:spcPts val="3359"/>
              </a:lnSpc>
            </a:pPr>
          </a:p>
          <a:p>
            <a:pPr algn="l" marL="1097280" indent="-548640" lvl="1">
              <a:lnSpc>
                <a:spcPts val="4320"/>
              </a:lnSpc>
              <a:buFont typeface="Arial"/>
              <a:buChar char="•"/>
            </a:pPr>
            <a:r>
              <a:rPr lang="en-US" sz="3600">
                <a:solidFill>
                  <a:srgbClr val="1F1C51"/>
                </a:solidFill>
                <a:latin typeface="DM Sans"/>
              </a:rPr>
              <a:t>Third party and legal audits</a:t>
            </a:r>
          </a:p>
          <a:p>
            <a:pPr algn="l" marL="853440" indent="-426720" lvl="1">
              <a:lnSpc>
                <a:spcPts val="3359"/>
              </a:lnSpc>
            </a:pPr>
          </a:p>
          <a:p>
            <a:pPr algn="l" marL="853440" indent="-426720" lvl="1">
              <a:lnSpc>
                <a:spcPts val="3359"/>
              </a:lnSpc>
            </a:pPr>
          </a:p>
          <a:p>
            <a:pPr algn="l" marL="853440" indent="-426720" lvl="1">
              <a:lnSpc>
                <a:spcPts val="3359"/>
              </a:lnSpc>
            </a:pPr>
          </a:p>
          <a:p>
            <a:pPr algn="l" marL="853440" indent="-426720" lvl="1">
              <a:lnSpc>
                <a:spcPts val="3359"/>
              </a:lnSpc>
            </a:pPr>
          </a:p>
          <a:p>
            <a:pPr algn="l" marL="853440" indent="-426720" lvl="1">
              <a:lnSpc>
                <a:spcPts val="3359"/>
              </a:lnSpc>
            </a:pPr>
          </a:p>
          <a:p>
            <a:pPr algn="l" marL="853440" indent="-426720" lvl="1">
              <a:lnSpc>
                <a:spcPts val="3359"/>
              </a:lnSpc>
            </a:pPr>
          </a:p>
          <a:p>
            <a:pPr algn="l" marL="853440" indent="-426720" lvl="1">
              <a:lnSpc>
                <a:spcPts val="3359"/>
              </a:lnSpc>
            </a:pPr>
          </a:p>
        </p:txBody>
      </p:sp>
      <p:sp>
        <p:nvSpPr>
          <p:cNvPr name="TextBox 8" id="8"/>
          <p:cNvSpPr txBox="true"/>
          <p:nvPr/>
        </p:nvSpPr>
        <p:spPr>
          <a:xfrm rot="0">
            <a:off x="746124" y="7714172"/>
            <a:ext cx="6020550" cy="1085850"/>
          </a:xfrm>
          <a:prstGeom prst="rect">
            <a:avLst/>
          </a:prstGeom>
        </p:spPr>
        <p:txBody>
          <a:bodyPr anchor="t" rtlCol="false" tIns="0" lIns="0" bIns="0" rIns="0">
            <a:spAutoFit/>
          </a:bodyPr>
          <a:lstStyle/>
          <a:p>
            <a:pPr algn="ctr">
              <a:lnSpc>
                <a:spcPts val="4320"/>
              </a:lnSpc>
            </a:pPr>
            <a:r>
              <a:rPr lang="en-US" sz="3600">
                <a:solidFill>
                  <a:srgbClr val="1F1C51"/>
                </a:solidFill>
                <a:latin typeface="DM Sans"/>
              </a:rPr>
              <a:t>Secure Password Management System</a:t>
            </a:r>
          </a:p>
        </p:txBody>
      </p:sp>
      <p:sp>
        <p:nvSpPr>
          <p:cNvPr name="Freeform 9" id="9"/>
          <p:cNvSpPr/>
          <p:nvPr/>
        </p:nvSpPr>
        <p:spPr>
          <a:xfrm flipH="false" flipV="false" rot="0">
            <a:off x="997271" y="3115800"/>
            <a:ext cx="5518255" cy="4055400"/>
          </a:xfrm>
          <a:custGeom>
            <a:avLst/>
            <a:gdLst/>
            <a:ahLst/>
            <a:cxnLst/>
            <a:rect r="r" b="b" t="t" l="l"/>
            <a:pathLst>
              <a:path h="4055400" w="5518255">
                <a:moveTo>
                  <a:pt x="0" y="0"/>
                </a:moveTo>
                <a:lnTo>
                  <a:pt x="5518255" y="0"/>
                </a:lnTo>
                <a:lnTo>
                  <a:pt x="5518255" y="4055400"/>
                </a:lnTo>
                <a:lnTo>
                  <a:pt x="0" y="4055400"/>
                </a:lnTo>
                <a:lnTo>
                  <a:pt x="0" y="0"/>
                </a:lnTo>
                <a:close/>
              </a:path>
            </a:pathLst>
          </a:custGeom>
          <a:blipFill>
            <a:blip r:embed="rId5"/>
            <a:stretch>
              <a:fillRect l="0" t="0" r="-1411" b="0"/>
            </a:stretch>
          </a:blipFill>
        </p:spPr>
      </p:sp>
      <p:sp>
        <p:nvSpPr>
          <p:cNvPr name="TextBox 10" id="10"/>
          <p:cNvSpPr txBox="true"/>
          <p:nvPr/>
        </p:nvSpPr>
        <p:spPr>
          <a:xfrm rot="0">
            <a:off x="644575" y="9258300"/>
            <a:ext cx="384125"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4</a:t>
            </a: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8BE3FF">
                <a:alpha val="100000"/>
              </a:srgbClr>
            </a:gs>
            <a:gs pos="100000">
              <a:srgbClr val="ACFFD9">
                <a:alpha val="100000"/>
              </a:srgbClr>
            </a:gs>
          </a:gsLst>
          <a:lin ang="5400012"/>
        </a:gradFill>
      </p:bgPr>
    </p:bg>
    <p:spTree>
      <p:nvGrpSpPr>
        <p:cNvPr id="1" name=""/>
        <p:cNvGrpSpPr/>
        <p:nvPr/>
      </p:nvGrpSpPr>
      <p:grpSpPr>
        <a:xfrm>
          <a:off x="0" y="0"/>
          <a:ext cx="0" cy="0"/>
          <a:chOff x="0" y="0"/>
          <a:chExt cx="0" cy="0"/>
        </a:xfrm>
      </p:grpSpPr>
      <p:sp>
        <p:nvSpPr>
          <p:cNvPr name="TextBox 2" id="2"/>
          <p:cNvSpPr txBox="true"/>
          <p:nvPr/>
        </p:nvSpPr>
        <p:spPr>
          <a:xfrm rot="0">
            <a:off x="6932953" y="2958795"/>
            <a:ext cx="2114550" cy="1207050"/>
          </a:xfrm>
          <a:prstGeom prst="rect">
            <a:avLst/>
          </a:prstGeom>
        </p:spPr>
        <p:txBody>
          <a:bodyPr anchor="t" rtlCol="false" tIns="0" lIns="0" bIns="0" rIns="0">
            <a:spAutoFit/>
          </a:bodyPr>
          <a:lstStyle/>
          <a:p>
            <a:pPr algn="l">
              <a:lnSpc>
                <a:spcPts val="9600"/>
              </a:lnSpc>
            </a:pPr>
            <a:r>
              <a:rPr lang="en-US" sz="8000">
                <a:solidFill>
                  <a:srgbClr val="1F1C51"/>
                </a:solidFill>
                <a:latin typeface="Arimo"/>
              </a:rPr>
              <a:t>01</a:t>
            </a:r>
          </a:p>
        </p:txBody>
      </p:sp>
      <p:sp>
        <p:nvSpPr>
          <p:cNvPr name="AutoShape 3" id="3"/>
          <p:cNvSpPr/>
          <p:nvPr/>
        </p:nvSpPr>
        <p:spPr>
          <a:xfrm rot="5381918">
            <a:off x="5522168" y="6030225"/>
            <a:ext cx="7243600" cy="0"/>
          </a:xfrm>
          <a:prstGeom prst="line">
            <a:avLst/>
          </a:prstGeom>
          <a:ln cap="rnd" w="19050">
            <a:solidFill>
              <a:srgbClr val="FFFFFF"/>
            </a:solidFill>
            <a:prstDash val="solid"/>
            <a:headEnd type="oval" len="lg" w="lg"/>
            <a:tailEnd type="oval" len="lg" w="lg"/>
          </a:ln>
        </p:spPr>
      </p:sp>
      <p:sp>
        <p:nvSpPr>
          <p:cNvPr name="TextBox 4" id="4"/>
          <p:cNvSpPr txBox="true"/>
          <p:nvPr/>
        </p:nvSpPr>
        <p:spPr>
          <a:xfrm rot="0">
            <a:off x="1526525" y="2754778"/>
            <a:ext cx="5076750" cy="629325"/>
          </a:xfrm>
          <a:prstGeom prst="rect">
            <a:avLst/>
          </a:prstGeom>
        </p:spPr>
        <p:txBody>
          <a:bodyPr anchor="t" rtlCol="false" tIns="0" lIns="0" bIns="0" rIns="0">
            <a:spAutoFit/>
          </a:bodyPr>
          <a:lstStyle/>
          <a:p>
            <a:pPr algn="r">
              <a:lnSpc>
                <a:spcPts val="4320"/>
              </a:lnSpc>
            </a:pPr>
            <a:r>
              <a:rPr lang="en-US" sz="3600">
                <a:solidFill>
                  <a:srgbClr val="1F1C51"/>
                </a:solidFill>
                <a:latin typeface="Arimo"/>
              </a:rPr>
              <a:t>Physical Security</a:t>
            </a:r>
          </a:p>
        </p:txBody>
      </p:sp>
      <p:sp>
        <p:nvSpPr>
          <p:cNvPr name="TextBox 5" id="5"/>
          <p:cNvSpPr txBox="true"/>
          <p:nvPr/>
        </p:nvSpPr>
        <p:spPr>
          <a:xfrm rot="0">
            <a:off x="1564625" y="3464611"/>
            <a:ext cx="5076750" cy="903750"/>
          </a:xfrm>
          <a:prstGeom prst="rect">
            <a:avLst/>
          </a:prstGeom>
        </p:spPr>
        <p:txBody>
          <a:bodyPr anchor="t" rtlCol="false" tIns="0" lIns="0" bIns="0" rIns="0">
            <a:spAutoFit/>
          </a:bodyPr>
          <a:lstStyle/>
          <a:p>
            <a:pPr algn="r">
              <a:lnSpc>
                <a:spcPts val="3359"/>
              </a:lnSpc>
            </a:pPr>
            <a:r>
              <a:rPr lang="en-US" sz="2799">
                <a:solidFill>
                  <a:srgbClr val="1F1C51"/>
                </a:solidFill>
                <a:latin typeface="DM Sans"/>
              </a:rPr>
              <a:t>Various layers of security in our physical facilities</a:t>
            </a:r>
          </a:p>
        </p:txBody>
      </p:sp>
      <p:sp>
        <p:nvSpPr>
          <p:cNvPr name="TextBox 6" id="6"/>
          <p:cNvSpPr txBox="true"/>
          <p:nvPr/>
        </p:nvSpPr>
        <p:spPr>
          <a:xfrm rot="0">
            <a:off x="1526525" y="7682356"/>
            <a:ext cx="5076750" cy="629325"/>
          </a:xfrm>
          <a:prstGeom prst="rect">
            <a:avLst/>
          </a:prstGeom>
        </p:spPr>
        <p:txBody>
          <a:bodyPr anchor="t" rtlCol="false" tIns="0" lIns="0" bIns="0" rIns="0">
            <a:spAutoFit/>
          </a:bodyPr>
          <a:lstStyle/>
          <a:p>
            <a:pPr algn="r">
              <a:lnSpc>
                <a:spcPts val="4320"/>
              </a:lnSpc>
            </a:pPr>
            <a:r>
              <a:rPr lang="en-US" sz="3600">
                <a:solidFill>
                  <a:srgbClr val="1F1C51"/>
                </a:solidFill>
                <a:latin typeface="Arimo"/>
              </a:rPr>
              <a:t>Privacy</a:t>
            </a:r>
          </a:p>
        </p:txBody>
      </p:sp>
      <p:sp>
        <p:nvSpPr>
          <p:cNvPr name="TextBox 7" id="7"/>
          <p:cNvSpPr txBox="true"/>
          <p:nvPr/>
        </p:nvSpPr>
        <p:spPr>
          <a:xfrm rot="0">
            <a:off x="1526525" y="8392189"/>
            <a:ext cx="5076750" cy="1257300"/>
          </a:xfrm>
          <a:prstGeom prst="rect">
            <a:avLst/>
          </a:prstGeom>
        </p:spPr>
        <p:txBody>
          <a:bodyPr anchor="t" rtlCol="false" tIns="0" lIns="0" bIns="0" rIns="0">
            <a:spAutoFit/>
          </a:bodyPr>
          <a:lstStyle/>
          <a:p>
            <a:pPr algn="r">
              <a:lnSpc>
                <a:spcPts val="3359"/>
              </a:lnSpc>
            </a:pPr>
            <a:r>
              <a:rPr lang="en-US" sz="2799">
                <a:solidFill>
                  <a:srgbClr val="1F1C51"/>
                </a:solidFill>
                <a:latin typeface="DM Sans"/>
              </a:rPr>
              <a:t>Only you have access to your data</a:t>
            </a:r>
          </a:p>
          <a:p>
            <a:pPr algn="r">
              <a:lnSpc>
                <a:spcPts val="3359"/>
              </a:lnSpc>
            </a:pPr>
          </a:p>
        </p:txBody>
      </p:sp>
      <p:sp>
        <p:nvSpPr>
          <p:cNvPr name="TextBox 8" id="8"/>
          <p:cNvSpPr txBox="true"/>
          <p:nvPr/>
        </p:nvSpPr>
        <p:spPr>
          <a:xfrm rot="0">
            <a:off x="11684703" y="2696857"/>
            <a:ext cx="5076750" cy="571500"/>
          </a:xfrm>
          <a:prstGeom prst="rect">
            <a:avLst/>
          </a:prstGeom>
        </p:spPr>
        <p:txBody>
          <a:bodyPr anchor="t" rtlCol="false" tIns="0" lIns="0" bIns="0" rIns="0">
            <a:spAutoFit/>
          </a:bodyPr>
          <a:lstStyle/>
          <a:p>
            <a:pPr algn="just">
              <a:lnSpc>
                <a:spcPts val="4320"/>
              </a:lnSpc>
            </a:pPr>
            <a:r>
              <a:rPr lang="en-US" sz="3600">
                <a:solidFill>
                  <a:srgbClr val="1F1C51"/>
                </a:solidFill>
                <a:latin typeface="Arimo"/>
              </a:rPr>
              <a:t>Encryption</a:t>
            </a:r>
          </a:p>
        </p:txBody>
      </p:sp>
      <p:sp>
        <p:nvSpPr>
          <p:cNvPr name="TextBox 9" id="9"/>
          <p:cNvSpPr txBox="true"/>
          <p:nvPr/>
        </p:nvSpPr>
        <p:spPr>
          <a:xfrm rot="0">
            <a:off x="11688144" y="3268358"/>
            <a:ext cx="5076750" cy="838200"/>
          </a:xfrm>
          <a:prstGeom prst="rect">
            <a:avLst/>
          </a:prstGeom>
        </p:spPr>
        <p:txBody>
          <a:bodyPr anchor="t" rtlCol="false" tIns="0" lIns="0" bIns="0" rIns="0">
            <a:spAutoFit/>
          </a:bodyPr>
          <a:lstStyle/>
          <a:p>
            <a:pPr algn="just">
              <a:lnSpc>
                <a:spcPts val="3359"/>
              </a:lnSpc>
            </a:pPr>
            <a:r>
              <a:rPr lang="en-US" sz="2799">
                <a:solidFill>
                  <a:srgbClr val="1F1C51"/>
                </a:solidFill>
                <a:latin typeface="DM Sans"/>
              </a:rPr>
              <a:t>Hiding away your passwords with sophisticated algorithms</a:t>
            </a:r>
          </a:p>
        </p:txBody>
      </p:sp>
      <p:sp>
        <p:nvSpPr>
          <p:cNvPr name="TextBox 10" id="10"/>
          <p:cNvSpPr txBox="true"/>
          <p:nvPr/>
        </p:nvSpPr>
        <p:spPr>
          <a:xfrm rot="0">
            <a:off x="10057678" y="2958795"/>
            <a:ext cx="1297091" cy="1247775"/>
          </a:xfrm>
          <a:prstGeom prst="rect">
            <a:avLst/>
          </a:prstGeom>
        </p:spPr>
        <p:txBody>
          <a:bodyPr anchor="t" rtlCol="false" tIns="0" lIns="0" bIns="0" rIns="0">
            <a:spAutoFit/>
          </a:bodyPr>
          <a:lstStyle/>
          <a:p>
            <a:pPr algn="l">
              <a:lnSpc>
                <a:spcPts val="9600"/>
              </a:lnSpc>
            </a:pPr>
            <a:r>
              <a:rPr lang="en-US" sz="8000">
                <a:solidFill>
                  <a:srgbClr val="1F1C51"/>
                </a:solidFill>
                <a:latin typeface="Arimo"/>
              </a:rPr>
              <a:t>02</a:t>
            </a:r>
          </a:p>
        </p:txBody>
      </p:sp>
      <p:sp>
        <p:nvSpPr>
          <p:cNvPr name="TextBox 11" id="11"/>
          <p:cNvSpPr txBox="true"/>
          <p:nvPr/>
        </p:nvSpPr>
        <p:spPr>
          <a:xfrm rot="0">
            <a:off x="6932953" y="5305814"/>
            <a:ext cx="2114550" cy="1207050"/>
          </a:xfrm>
          <a:prstGeom prst="rect">
            <a:avLst/>
          </a:prstGeom>
        </p:spPr>
        <p:txBody>
          <a:bodyPr anchor="t" rtlCol="false" tIns="0" lIns="0" bIns="0" rIns="0">
            <a:spAutoFit/>
          </a:bodyPr>
          <a:lstStyle/>
          <a:p>
            <a:pPr algn="l">
              <a:lnSpc>
                <a:spcPts val="9600"/>
              </a:lnSpc>
            </a:pPr>
            <a:r>
              <a:rPr lang="en-US" sz="8000">
                <a:solidFill>
                  <a:srgbClr val="1F1C51"/>
                </a:solidFill>
                <a:latin typeface="Arimo"/>
              </a:rPr>
              <a:t>03</a:t>
            </a:r>
          </a:p>
        </p:txBody>
      </p:sp>
      <p:sp>
        <p:nvSpPr>
          <p:cNvPr name="TextBox 12" id="12"/>
          <p:cNvSpPr txBox="true"/>
          <p:nvPr/>
        </p:nvSpPr>
        <p:spPr>
          <a:xfrm rot="0">
            <a:off x="6932953" y="7834528"/>
            <a:ext cx="1297091" cy="1247775"/>
          </a:xfrm>
          <a:prstGeom prst="rect">
            <a:avLst/>
          </a:prstGeom>
        </p:spPr>
        <p:txBody>
          <a:bodyPr anchor="t" rtlCol="false" tIns="0" lIns="0" bIns="0" rIns="0">
            <a:spAutoFit/>
          </a:bodyPr>
          <a:lstStyle/>
          <a:p>
            <a:pPr algn="r">
              <a:lnSpc>
                <a:spcPts val="9600"/>
              </a:lnSpc>
            </a:pPr>
            <a:r>
              <a:rPr lang="en-US" sz="8000">
                <a:solidFill>
                  <a:srgbClr val="1F1C51"/>
                </a:solidFill>
                <a:latin typeface="Arimo"/>
              </a:rPr>
              <a:t>05</a:t>
            </a:r>
          </a:p>
        </p:txBody>
      </p:sp>
      <p:sp>
        <p:nvSpPr>
          <p:cNvPr name="TextBox 13" id="13"/>
          <p:cNvSpPr txBox="true"/>
          <p:nvPr/>
        </p:nvSpPr>
        <p:spPr>
          <a:xfrm rot="0">
            <a:off x="9240219" y="7875253"/>
            <a:ext cx="2114550" cy="1207050"/>
          </a:xfrm>
          <a:prstGeom prst="rect">
            <a:avLst/>
          </a:prstGeom>
        </p:spPr>
        <p:txBody>
          <a:bodyPr anchor="t" rtlCol="false" tIns="0" lIns="0" bIns="0" rIns="0">
            <a:spAutoFit/>
          </a:bodyPr>
          <a:lstStyle/>
          <a:p>
            <a:pPr algn="r">
              <a:lnSpc>
                <a:spcPts val="9600"/>
              </a:lnSpc>
            </a:pPr>
            <a:r>
              <a:rPr lang="en-US" sz="8000">
                <a:solidFill>
                  <a:srgbClr val="1F1C51"/>
                </a:solidFill>
                <a:latin typeface="Arimo"/>
              </a:rPr>
              <a:t>06</a:t>
            </a:r>
          </a:p>
        </p:txBody>
      </p:sp>
      <p:sp>
        <p:nvSpPr>
          <p:cNvPr name="TextBox 14" id="14"/>
          <p:cNvSpPr txBox="true"/>
          <p:nvPr/>
        </p:nvSpPr>
        <p:spPr>
          <a:xfrm rot="0">
            <a:off x="10057678" y="5285452"/>
            <a:ext cx="1151104" cy="1247775"/>
          </a:xfrm>
          <a:prstGeom prst="rect">
            <a:avLst/>
          </a:prstGeom>
        </p:spPr>
        <p:txBody>
          <a:bodyPr anchor="t" rtlCol="false" tIns="0" lIns="0" bIns="0" rIns="0">
            <a:spAutoFit/>
          </a:bodyPr>
          <a:lstStyle/>
          <a:p>
            <a:pPr algn="r">
              <a:lnSpc>
                <a:spcPts val="9600"/>
              </a:lnSpc>
            </a:pPr>
            <a:r>
              <a:rPr lang="en-US" sz="8000">
                <a:solidFill>
                  <a:srgbClr val="1F1C51"/>
                </a:solidFill>
                <a:latin typeface="Arimo"/>
              </a:rPr>
              <a:t>04</a:t>
            </a:r>
          </a:p>
        </p:txBody>
      </p:sp>
      <p:sp>
        <p:nvSpPr>
          <p:cNvPr name="TextBox 15" id="15"/>
          <p:cNvSpPr txBox="true"/>
          <p:nvPr/>
        </p:nvSpPr>
        <p:spPr>
          <a:xfrm rot="0">
            <a:off x="1522828" y="5014338"/>
            <a:ext cx="5076750" cy="1114425"/>
          </a:xfrm>
          <a:prstGeom prst="rect">
            <a:avLst/>
          </a:prstGeom>
        </p:spPr>
        <p:txBody>
          <a:bodyPr anchor="t" rtlCol="false" tIns="0" lIns="0" bIns="0" rIns="0">
            <a:spAutoFit/>
          </a:bodyPr>
          <a:lstStyle/>
          <a:p>
            <a:pPr algn="r">
              <a:lnSpc>
                <a:spcPts val="4320"/>
              </a:lnSpc>
            </a:pPr>
            <a:r>
              <a:rPr lang="en-US" sz="3600">
                <a:solidFill>
                  <a:srgbClr val="1F1C51"/>
                </a:solidFill>
                <a:latin typeface="Arimo"/>
              </a:rPr>
              <a:t>Authentication and Authorization</a:t>
            </a:r>
          </a:p>
        </p:txBody>
      </p:sp>
      <p:sp>
        <p:nvSpPr>
          <p:cNvPr name="TextBox 16" id="16"/>
          <p:cNvSpPr txBox="true"/>
          <p:nvPr/>
        </p:nvSpPr>
        <p:spPr>
          <a:xfrm rot="0">
            <a:off x="1522828" y="6204963"/>
            <a:ext cx="5076750" cy="838200"/>
          </a:xfrm>
          <a:prstGeom prst="rect">
            <a:avLst/>
          </a:prstGeom>
        </p:spPr>
        <p:txBody>
          <a:bodyPr anchor="t" rtlCol="false" tIns="0" lIns="0" bIns="0" rIns="0">
            <a:spAutoFit/>
          </a:bodyPr>
          <a:lstStyle/>
          <a:p>
            <a:pPr algn="r">
              <a:lnSpc>
                <a:spcPts val="3359"/>
              </a:lnSpc>
            </a:pPr>
            <a:r>
              <a:rPr lang="en-US" sz="2799">
                <a:solidFill>
                  <a:srgbClr val="1F1C51"/>
                </a:solidFill>
                <a:latin typeface="DM Sans"/>
              </a:rPr>
              <a:t>Strong authentication and authorization modules</a:t>
            </a:r>
          </a:p>
        </p:txBody>
      </p:sp>
      <p:sp>
        <p:nvSpPr>
          <p:cNvPr name="TextBox 17" id="17"/>
          <p:cNvSpPr txBox="true"/>
          <p:nvPr/>
        </p:nvSpPr>
        <p:spPr>
          <a:xfrm rot="0">
            <a:off x="11684703" y="5218556"/>
            <a:ext cx="5076750" cy="629325"/>
          </a:xfrm>
          <a:prstGeom prst="rect">
            <a:avLst/>
          </a:prstGeom>
        </p:spPr>
        <p:txBody>
          <a:bodyPr anchor="t" rtlCol="false" tIns="0" lIns="0" bIns="0" rIns="0">
            <a:spAutoFit/>
          </a:bodyPr>
          <a:lstStyle/>
          <a:p>
            <a:pPr algn="l">
              <a:lnSpc>
                <a:spcPts val="4320"/>
              </a:lnSpc>
            </a:pPr>
            <a:r>
              <a:rPr lang="en-US" sz="3600">
                <a:solidFill>
                  <a:srgbClr val="1F1C51"/>
                </a:solidFill>
                <a:latin typeface="Arimo"/>
              </a:rPr>
              <a:t>Fault Tolerance</a:t>
            </a:r>
          </a:p>
        </p:txBody>
      </p:sp>
      <p:sp>
        <p:nvSpPr>
          <p:cNvPr name="TextBox 18" id="18"/>
          <p:cNvSpPr txBox="true"/>
          <p:nvPr/>
        </p:nvSpPr>
        <p:spPr>
          <a:xfrm rot="0">
            <a:off x="11684703" y="5928389"/>
            <a:ext cx="5076750" cy="903750"/>
          </a:xfrm>
          <a:prstGeom prst="rect">
            <a:avLst/>
          </a:prstGeom>
        </p:spPr>
        <p:txBody>
          <a:bodyPr anchor="t" rtlCol="false" tIns="0" lIns="0" bIns="0" rIns="0">
            <a:spAutoFit/>
          </a:bodyPr>
          <a:lstStyle/>
          <a:p>
            <a:pPr algn="l">
              <a:lnSpc>
                <a:spcPts val="3359"/>
              </a:lnSpc>
            </a:pPr>
            <a:r>
              <a:rPr lang="en-US" sz="2799">
                <a:solidFill>
                  <a:srgbClr val="1F1C51"/>
                </a:solidFill>
                <a:latin typeface="DM Sans"/>
              </a:rPr>
              <a:t>Making sure our system is always available</a:t>
            </a:r>
          </a:p>
        </p:txBody>
      </p:sp>
      <p:sp>
        <p:nvSpPr>
          <p:cNvPr name="TextBox 19" id="19"/>
          <p:cNvSpPr txBox="true"/>
          <p:nvPr/>
        </p:nvSpPr>
        <p:spPr>
          <a:xfrm rot="0">
            <a:off x="11684703" y="7740181"/>
            <a:ext cx="5076750" cy="571500"/>
          </a:xfrm>
          <a:prstGeom prst="rect">
            <a:avLst/>
          </a:prstGeom>
        </p:spPr>
        <p:txBody>
          <a:bodyPr anchor="t" rtlCol="false" tIns="0" lIns="0" bIns="0" rIns="0">
            <a:spAutoFit/>
          </a:bodyPr>
          <a:lstStyle/>
          <a:p>
            <a:pPr algn="l">
              <a:lnSpc>
                <a:spcPts val="4320"/>
              </a:lnSpc>
            </a:pPr>
            <a:r>
              <a:rPr lang="en-US" sz="3600">
                <a:solidFill>
                  <a:srgbClr val="1F1C51"/>
                </a:solidFill>
                <a:latin typeface="Arimo"/>
              </a:rPr>
              <a:t>Legal Resources</a:t>
            </a:r>
          </a:p>
        </p:txBody>
      </p:sp>
      <p:sp>
        <p:nvSpPr>
          <p:cNvPr name="TextBox 20" id="20"/>
          <p:cNvSpPr txBox="true"/>
          <p:nvPr/>
        </p:nvSpPr>
        <p:spPr>
          <a:xfrm rot="0">
            <a:off x="11684703" y="8392189"/>
            <a:ext cx="5076750" cy="903750"/>
          </a:xfrm>
          <a:prstGeom prst="rect">
            <a:avLst/>
          </a:prstGeom>
        </p:spPr>
        <p:txBody>
          <a:bodyPr anchor="t" rtlCol="false" tIns="0" lIns="0" bIns="0" rIns="0">
            <a:spAutoFit/>
          </a:bodyPr>
          <a:lstStyle/>
          <a:p>
            <a:pPr algn="l">
              <a:lnSpc>
                <a:spcPts val="3359"/>
              </a:lnSpc>
            </a:pPr>
            <a:r>
              <a:rPr lang="en-US" sz="2799">
                <a:solidFill>
                  <a:srgbClr val="1F1C51"/>
                </a:solidFill>
                <a:latin typeface="DM Sans"/>
              </a:rPr>
              <a:t>How we deal legally with your data</a:t>
            </a:r>
          </a:p>
        </p:txBody>
      </p:sp>
      <p:sp>
        <p:nvSpPr>
          <p:cNvPr name="AutoShape 21" id="21"/>
          <p:cNvSpPr/>
          <p:nvPr/>
        </p:nvSpPr>
        <p:spPr>
          <a:xfrm rot="9234">
            <a:off x="2052482" y="4807669"/>
            <a:ext cx="14183151" cy="0"/>
          </a:xfrm>
          <a:prstGeom prst="line">
            <a:avLst/>
          </a:prstGeom>
          <a:ln cap="rnd" w="19050">
            <a:solidFill>
              <a:srgbClr val="FFFFFF"/>
            </a:solidFill>
            <a:prstDash val="solid"/>
            <a:headEnd type="oval" len="lg" w="lg"/>
            <a:tailEnd type="oval" len="lg" w="lg"/>
          </a:ln>
        </p:spPr>
      </p:sp>
      <p:sp>
        <p:nvSpPr>
          <p:cNvPr name="AutoShape 22" id="22"/>
          <p:cNvSpPr/>
          <p:nvPr/>
        </p:nvSpPr>
        <p:spPr>
          <a:xfrm rot="9234">
            <a:off x="2052482" y="7268519"/>
            <a:ext cx="14183151" cy="0"/>
          </a:xfrm>
          <a:prstGeom prst="line">
            <a:avLst/>
          </a:prstGeom>
          <a:ln cap="rnd" w="19050">
            <a:solidFill>
              <a:srgbClr val="FFFFFF"/>
            </a:solidFill>
            <a:prstDash val="solid"/>
            <a:headEnd type="oval" len="lg" w="lg"/>
            <a:tailEnd type="oval" len="lg" w="lg"/>
          </a:ln>
        </p:spPr>
      </p:sp>
      <p:sp>
        <p:nvSpPr>
          <p:cNvPr name="TextBox 23" id="23"/>
          <p:cNvSpPr txBox="true"/>
          <p:nvPr/>
        </p:nvSpPr>
        <p:spPr>
          <a:xfrm rot="0">
            <a:off x="1344675" y="835050"/>
            <a:ext cx="11985150" cy="742950"/>
          </a:xfrm>
          <a:prstGeom prst="rect">
            <a:avLst/>
          </a:prstGeom>
        </p:spPr>
        <p:txBody>
          <a:bodyPr anchor="t" rtlCol="false" tIns="0" lIns="0" bIns="0" rIns="0">
            <a:spAutoFit/>
          </a:bodyPr>
          <a:lstStyle/>
          <a:p>
            <a:pPr algn="l">
              <a:lnSpc>
                <a:spcPts val="5760"/>
              </a:lnSpc>
            </a:pPr>
            <a:r>
              <a:rPr lang="en-US" sz="4800">
                <a:solidFill>
                  <a:srgbClr val="1F1C51"/>
                </a:solidFill>
                <a:latin typeface="Arimo Bold"/>
              </a:rPr>
              <a:t>System Features</a:t>
            </a:r>
          </a:p>
        </p:txBody>
      </p:sp>
      <p:sp>
        <p:nvSpPr>
          <p:cNvPr name="TextBox 24" id="24"/>
          <p:cNvSpPr txBox="true"/>
          <p:nvPr/>
        </p:nvSpPr>
        <p:spPr>
          <a:xfrm rot="0">
            <a:off x="640110" y="9258300"/>
            <a:ext cx="388590" cy="752475"/>
          </a:xfrm>
          <a:prstGeom prst="rect">
            <a:avLst/>
          </a:prstGeom>
        </p:spPr>
        <p:txBody>
          <a:bodyPr anchor="t" rtlCol="false" tIns="0" lIns="0" bIns="0" rIns="0">
            <a:spAutoFit/>
          </a:bodyPr>
          <a:lstStyle/>
          <a:p>
            <a:pPr algn="r" marL="0" indent="0" lvl="0">
              <a:lnSpc>
                <a:spcPts val="5999"/>
              </a:lnSpc>
              <a:spcBef>
                <a:spcPct val="0"/>
              </a:spcBef>
            </a:pPr>
            <a:r>
              <a:rPr lang="en-US" sz="4999" strike="noStrike" u="none">
                <a:solidFill>
                  <a:srgbClr val="1F1C51"/>
                </a:solidFill>
                <a:latin typeface="DM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0012"/>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ACFFD9"/>
            </a:solidFill>
            <a:prstDash val="solid"/>
            <a:headEnd type="oval" len="lg" w="lg"/>
            <a:tailEnd type="none" len="sm" w="sm"/>
          </a:ln>
        </p:spPr>
      </p:sp>
      <p:grpSp>
        <p:nvGrpSpPr>
          <p:cNvPr name="Group 3" id="3"/>
          <p:cNvGrpSpPr/>
          <p:nvPr/>
        </p:nvGrpSpPr>
        <p:grpSpPr>
          <a:xfrm rot="0">
            <a:off x="8544801" y="5266990"/>
            <a:ext cx="25420" cy="71914"/>
            <a:chOff x="0" y="0"/>
            <a:chExt cx="33893" cy="95885"/>
          </a:xfrm>
        </p:grpSpPr>
        <p:sp>
          <p:nvSpPr>
            <p:cNvPr name="Freeform 4" id="4"/>
            <p:cNvSpPr/>
            <p:nvPr/>
          </p:nvSpPr>
          <p:spPr>
            <a:xfrm flipH="false" flipV="false" rot="0">
              <a:off x="0" y="0"/>
              <a:ext cx="33909" cy="95885"/>
            </a:xfrm>
            <a:custGeom>
              <a:avLst/>
              <a:gdLst/>
              <a:ahLst/>
              <a:cxnLst/>
              <a:rect r="r" b="b" t="t" l="l"/>
              <a:pathLst>
                <a:path h="95885" w="33909">
                  <a:moveTo>
                    <a:pt x="25654" y="0"/>
                  </a:moveTo>
                  <a:cubicBezTo>
                    <a:pt x="22987" y="0"/>
                    <a:pt x="20320" y="1524"/>
                    <a:pt x="19177" y="4064"/>
                  </a:cubicBezTo>
                  <a:cubicBezTo>
                    <a:pt x="6223" y="29972"/>
                    <a:pt x="0" y="57658"/>
                    <a:pt x="0" y="88773"/>
                  </a:cubicBezTo>
                  <a:cubicBezTo>
                    <a:pt x="0" y="92710"/>
                    <a:pt x="3175" y="95885"/>
                    <a:pt x="7112" y="95885"/>
                  </a:cubicBezTo>
                  <a:cubicBezTo>
                    <a:pt x="11049" y="95885"/>
                    <a:pt x="14224" y="92710"/>
                    <a:pt x="14224" y="88773"/>
                  </a:cubicBezTo>
                  <a:cubicBezTo>
                    <a:pt x="14224" y="60071"/>
                    <a:pt x="20066" y="34417"/>
                    <a:pt x="32004" y="10541"/>
                  </a:cubicBezTo>
                  <a:cubicBezTo>
                    <a:pt x="33909" y="6985"/>
                    <a:pt x="32512" y="2667"/>
                    <a:pt x="28956" y="889"/>
                  </a:cubicBezTo>
                  <a:cubicBezTo>
                    <a:pt x="27940" y="254"/>
                    <a:pt x="26797" y="0"/>
                    <a:pt x="25654" y="0"/>
                  </a:cubicBezTo>
                  <a:close/>
                </a:path>
              </a:pathLst>
            </a:custGeom>
            <a:solidFill>
              <a:srgbClr val="FFFFFF"/>
            </a:solidFill>
          </p:spPr>
        </p:sp>
      </p:grpSp>
      <p:sp>
        <p:nvSpPr>
          <p:cNvPr name="Freeform 5" id="5"/>
          <p:cNvSpPr/>
          <p:nvPr/>
        </p:nvSpPr>
        <p:spPr>
          <a:xfrm flipH="false" flipV="false" rot="0">
            <a:off x="9938222" y="1620802"/>
            <a:ext cx="3971925" cy="2359545"/>
          </a:xfrm>
          <a:custGeom>
            <a:avLst/>
            <a:gdLst/>
            <a:ahLst/>
            <a:cxnLst/>
            <a:rect r="r" b="b" t="t" l="l"/>
            <a:pathLst>
              <a:path h="2359545" w="3971925">
                <a:moveTo>
                  <a:pt x="0" y="0"/>
                </a:moveTo>
                <a:lnTo>
                  <a:pt x="3971924" y="0"/>
                </a:lnTo>
                <a:lnTo>
                  <a:pt x="3971924" y="2359545"/>
                </a:lnTo>
                <a:lnTo>
                  <a:pt x="0" y="2359545"/>
                </a:lnTo>
                <a:lnTo>
                  <a:pt x="0" y="0"/>
                </a:lnTo>
                <a:close/>
              </a:path>
            </a:pathLst>
          </a:custGeom>
          <a:blipFill>
            <a:blip r:embed="rId3"/>
            <a:stretch>
              <a:fillRect l="0" t="0" r="-5265" b="0"/>
            </a:stretch>
          </a:blipFill>
        </p:spPr>
      </p:sp>
      <p:sp>
        <p:nvSpPr>
          <p:cNvPr name="Freeform 6" id="6"/>
          <p:cNvSpPr/>
          <p:nvPr/>
        </p:nvSpPr>
        <p:spPr>
          <a:xfrm flipH="false" flipV="false" rot="0">
            <a:off x="9938222" y="4580422"/>
            <a:ext cx="3971925" cy="2234208"/>
          </a:xfrm>
          <a:custGeom>
            <a:avLst/>
            <a:gdLst/>
            <a:ahLst/>
            <a:cxnLst/>
            <a:rect r="r" b="b" t="t" l="l"/>
            <a:pathLst>
              <a:path h="2234208" w="3971925">
                <a:moveTo>
                  <a:pt x="0" y="0"/>
                </a:moveTo>
                <a:lnTo>
                  <a:pt x="3971924" y="0"/>
                </a:lnTo>
                <a:lnTo>
                  <a:pt x="3971924" y="2234208"/>
                </a:lnTo>
                <a:lnTo>
                  <a:pt x="0" y="2234208"/>
                </a:lnTo>
                <a:lnTo>
                  <a:pt x="0" y="0"/>
                </a:lnTo>
                <a:close/>
              </a:path>
            </a:pathLst>
          </a:custGeom>
          <a:blipFill>
            <a:blip r:embed="rId4"/>
            <a:stretch>
              <a:fillRect l="0" t="0" r="0" b="0"/>
            </a:stretch>
          </a:blipFill>
        </p:spPr>
      </p:sp>
      <p:sp>
        <p:nvSpPr>
          <p:cNvPr name="Freeform 7" id="7"/>
          <p:cNvSpPr/>
          <p:nvPr/>
        </p:nvSpPr>
        <p:spPr>
          <a:xfrm flipH="false" flipV="false" rot="0">
            <a:off x="9938222" y="7412176"/>
            <a:ext cx="3971925" cy="2690059"/>
          </a:xfrm>
          <a:custGeom>
            <a:avLst/>
            <a:gdLst/>
            <a:ahLst/>
            <a:cxnLst/>
            <a:rect r="r" b="b" t="t" l="l"/>
            <a:pathLst>
              <a:path h="2690059" w="3971925">
                <a:moveTo>
                  <a:pt x="0" y="0"/>
                </a:moveTo>
                <a:lnTo>
                  <a:pt x="3971924" y="0"/>
                </a:lnTo>
                <a:lnTo>
                  <a:pt x="3971924" y="2690059"/>
                </a:lnTo>
                <a:lnTo>
                  <a:pt x="0" y="2690059"/>
                </a:lnTo>
                <a:lnTo>
                  <a:pt x="0" y="0"/>
                </a:lnTo>
                <a:close/>
              </a:path>
            </a:pathLst>
          </a:custGeom>
          <a:blipFill>
            <a:blip r:embed="rId5"/>
            <a:stretch>
              <a:fillRect l="0" t="0" r="-1590" b="0"/>
            </a:stretch>
          </a:blipFill>
        </p:spPr>
      </p:sp>
      <p:sp>
        <p:nvSpPr>
          <p:cNvPr name="TextBox 8" id="8"/>
          <p:cNvSpPr txBox="true"/>
          <p:nvPr/>
        </p:nvSpPr>
        <p:spPr>
          <a:xfrm rot="0">
            <a:off x="1344675" y="748725"/>
            <a:ext cx="11985150" cy="742950"/>
          </a:xfrm>
          <a:prstGeom prst="rect">
            <a:avLst/>
          </a:prstGeom>
        </p:spPr>
        <p:txBody>
          <a:bodyPr anchor="t" rtlCol="false" tIns="0" lIns="0" bIns="0" rIns="0">
            <a:spAutoFit/>
          </a:bodyPr>
          <a:lstStyle/>
          <a:p>
            <a:pPr algn="l">
              <a:lnSpc>
                <a:spcPts val="5759"/>
              </a:lnSpc>
            </a:pPr>
            <a:r>
              <a:rPr lang="en-US" sz="4800">
                <a:solidFill>
                  <a:srgbClr val="1F1C51"/>
                </a:solidFill>
                <a:latin typeface="Arimo Bold"/>
              </a:rPr>
              <a:t>Physical Security</a:t>
            </a:r>
          </a:p>
        </p:txBody>
      </p:sp>
      <p:sp>
        <p:nvSpPr>
          <p:cNvPr name="TextBox 9" id="9"/>
          <p:cNvSpPr txBox="true"/>
          <p:nvPr/>
        </p:nvSpPr>
        <p:spPr>
          <a:xfrm rot="0">
            <a:off x="5029374" y="2079157"/>
            <a:ext cx="2926810" cy="2501265"/>
          </a:xfrm>
          <a:prstGeom prst="rect">
            <a:avLst/>
          </a:prstGeom>
        </p:spPr>
        <p:txBody>
          <a:bodyPr anchor="t" rtlCol="false" tIns="0" lIns="0" bIns="0" rIns="0">
            <a:spAutoFit/>
          </a:bodyPr>
          <a:lstStyle/>
          <a:p>
            <a:pPr algn="ctr">
              <a:lnSpc>
                <a:spcPts val="3359"/>
              </a:lnSpc>
            </a:pPr>
            <a:r>
              <a:rPr lang="en-US" sz="2400">
                <a:solidFill>
                  <a:srgbClr val="1F1C51"/>
                </a:solidFill>
                <a:latin typeface="DM Sans"/>
              </a:rPr>
              <a:t>Anticlimb fencing</a:t>
            </a:r>
          </a:p>
          <a:p>
            <a:pPr algn="ctr">
              <a:lnSpc>
                <a:spcPts val="3359"/>
              </a:lnSpc>
            </a:pPr>
          </a:p>
          <a:p>
            <a:pPr algn="ctr">
              <a:lnSpc>
                <a:spcPts val="3359"/>
              </a:lnSpc>
            </a:pPr>
            <a:r>
              <a:rPr lang="en-US" sz="2400">
                <a:solidFill>
                  <a:srgbClr val="1F1C51"/>
                </a:solidFill>
                <a:latin typeface="DM Sans"/>
              </a:rPr>
              <a:t>24/7 guard patrols</a:t>
            </a:r>
          </a:p>
          <a:p>
            <a:pPr algn="ctr">
              <a:lnSpc>
                <a:spcPts val="3359"/>
              </a:lnSpc>
            </a:pPr>
          </a:p>
          <a:p>
            <a:pPr algn="ctr">
              <a:lnSpc>
                <a:spcPts val="3359"/>
              </a:lnSpc>
            </a:pPr>
            <a:r>
              <a:rPr lang="en-US" sz="2400">
                <a:solidFill>
                  <a:srgbClr val="1F1C51"/>
                </a:solidFill>
                <a:latin typeface="DM Sans"/>
              </a:rPr>
              <a:t>Vehicle crash barrier</a:t>
            </a:r>
          </a:p>
          <a:p>
            <a:pPr algn="ctr">
              <a:lnSpc>
                <a:spcPts val="3359"/>
              </a:lnSpc>
            </a:pPr>
          </a:p>
        </p:txBody>
      </p:sp>
      <p:sp>
        <p:nvSpPr>
          <p:cNvPr name="TextBox 10" id="10"/>
          <p:cNvSpPr txBox="true"/>
          <p:nvPr/>
        </p:nvSpPr>
        <p:spPr>
          <a:xfrm rot="0">
            <a:off x="5029374" y="5033010"/>
            <a:ext cx="2926810" cy="2082165"/>
          </a:xfrm>
          <a:prstGeom prst="rect">
            <a:avLst/>
          </a:prstGeom>
        </p:spPr>
        <p:txBody>
          <a:bodyPr anchor="t" rtlCol="false" tIns="0" lIns="0" bIns="0" rIns="0">
            <a:spAutoFit/>
          </a:bodyPr>
          <a:lstStyle/>
          <a:p>
            <a:pPr algn="ctr">
              <a:lnSpc>
                <a:spcPts val="3359"/>
              </a:lnSpc>
            </a:pPr>
            <a:r>
              <a:rPr lang="en-US" sz="2400">
                <a:solidFill>
                  <a:srgbClr val="1F1C51"/>
                </a:solidFill>
                <a:latin typeface="DM Sans"/>
              </a:rPr>
              <a:t>Proper authentication</a:t>
            </a:r>
          </a:p>
          <a:p>
            <a:pPr algn="ctr">
              <a:lnSpc>
                <a:spcPts val="3359"/>
              </a:lnSpc>
            </a:pPr>
          </a:p>
          <a:p>
            <a:pPr algn="ctr">
              <a:lnSpc>
                <a:spcPts val="3359"/>
              </a:lnSpc>
            </a:pPr>
            <a:r>
              <a:rPr lang="en-US" sz="2400">
                <a:solidFill>
                  <a:srgbClr val="1F1C51"/>
                </a:solidFill>
                <a:latin typeface="DM Sans"/>
              </a:rPr>
              <a:t>Controlled access through doors</a:t>
            </a:r>
          </a:p>
        </p:txBody>
      </p:sp>
      <p:sp>
        <p:nvSpPr>
          <p:cNvPr name="TextBox 11" id="11"/>
          <p:cNvSpPr txBox="true"/>
          <p:nvPr/>
        </p:nvSpPr>
        <p:spPr>
          <a:xfrm rot="0">
            <a:off x="5155294" y="7746466"/>
            <a:ext cx="2674970" cy="1663065"/>
          </a:xfrm>
          <a:prstGeom prst="rect">
            <a:avLst/>
          </a:prstGeom>
        </p:spPr>
        <p:txBody>
          <a:bodyPr anchor="t" rtlCol="false" tIns="0" lIns="0" bIns="0" rIns="0">
            <a:spAutoFit/>
          </a:bodyPr>
          <a:lstStyle/>
          <a:p>
            <a:pPr algn="ctr">
              <a:lnSpc>
                <a:spcPts val="3359"/>
              </a:lnSpc>
            </a:pPr>
            <a:r>
              <a:rPr lang="en-US" sz="2400">
                <a:solidFill>
                  <a:srgbClr val="1F1C51"/>
                </a:solidFill>
                <a:latin typeface="DM Sans"/>
              </a:rPr>
              <a:t>Dedicated SoC</a:t>
            </a:r>
          </a:p>
          <a:p>
            <a:pPr algn="ctr">
              <a:lnSpc>
                <a:spcPts val="3359"/>
              </a:lnSpc>
            </a:pPr>
            <a:r>
              <a:rPr lang="en-US" sz="2400">
                <a:solidFill>
                  <a:srgbClr val="1F1C51"/>
                </a:solidFill>
                <a:latin typeface="DM Sans"/>
              </a:rPr>
              <a:t>(Security</a:t>
            </a:r>
          </a:p>
          <a:p>
            <a:pPr algn="ctr">
              <a:lnSpc>
                <a:spcPts val="3359"/>
              </a:lnSpc>
            </a:pPr>
            <a:r>
              <a:rPr lang="en-US" sz="2400">
                <a:solidFill>
                  <a:srgbClr val="1F1C51"/>
                </a:solidFill>
                <a:latin typeface="DM Sans"/>
              </a:rPr>
              <a:t>Operations</a:t>
            </a:r>
          </a:p>
          <a:p>
            <a:pPr algn="ctr">
              <a:lnSpc>
                <a:spcPts val="3359"/>
              </a:lnSpc>
            </a:pPr>
            <a:r>
              <a:rPr lang="en-US" sz="2400">
                <a:solidFill>
                  <a:srgbClr val="1F1C51"/>
                </a:solidFill>
                <a:latin typeface="DM Sans"/>
              </a:rPr>
              <a:t>Center)</a:t>
            </a:r>
          </a:p>
        </p:txBody>
      </p:sp>
      <p:sp>
        <p:nvSpPr>
          <p:cNvPr name="TextBox 12" id="12"/>
          <p:cNvSpPr txBox="true"/>
          <p:nvPr/>
        </p:nvSpPr>
        <p:spPr>
          <a:xfrm rot="0">
            <a:off x="9139238" y="4274503"/>
            <a:ext cx="9525" cy="1566545"/>
          </a:xfrm>
          <a:prstGeom prst="rect">
            <a:avLst/>
          </a:prstGeom>
        </p:spPr>
        <p:txBody>
          <a:bodyPr anchor="t" rtlCol="false" tIns="0" lIns="0" bIns="0" rIns="0">
            <a:spAutoFit/>
          </a:bodyPr>
          <a:lstStyle/>
          <a:p>
            <a:pPr algn="ctr">
              <a:lnSpc>
                <a:spcPts val="12880"/>
              </a:lnSpc>
            </a:pPr>
          </a:p>
        </p:txBody>
      </p:sp>
      <p:sp>
        <p:nvSpPr>
          <p:cNvPr name="TextBox 13" id="13"/>
          <p:cNvSpPr txBox="true"/>
          <p:nvPr/>
        </p:nvSpPr>
        <p:spPr>
          <a:xfrm rot="0">
            <a:off x="1136779" y="2527312"/>
            <a:ext cx="2171383" cy="1780540"/>
          </a:xfrm>
          <a:prstGeom prst="rect">
            <a:avLst/>
          </a:prstGeom>
        </p:spPr>
        <p:txBody>
          <a:bodyPr anchor="t" rtlCol="false" tIns="0" lIns="0" bIns="0" rIns="0">
            <a:spAutoFit/>
          </a:bodyPr>
          <a:lstStyle/>
          <a:p>
            <a:pPr algn="ctr">
              <a:lnSpc>
                <a:spcPts val="4759"/>
              </a:lnSpc>
            </a:pPr>
            <a:r>
              <a:rPr lang="en-US" sz="3399">
                <a:solidFill>
                  <a:srgbClr val="1F1C51"/>
                </a:solidFill>
                <a:latin typeface="Open Sans Bold"/>
              </a:rPr>
              <a:t>Perimeter</a:t>
            </a:r>
          </a:p>
          <a:p>
            <a:pPr algn="ctr">
              <a:lnSpc>
                <a:spcPts val="4759"/>
              </a:lnSpc>
            </a:pPr>
            <a:r>
              <a:rPr lang="en-US" sz="3399">
                <a:solidFill>
                  <a:srgbClr val="1F1C51"/>
                </a:solidFill>
                <a:latin typeface="Open Sans Bold"/>
              </a:rPr>
              <a:t>Security</a:t>
            </a:r>
          </a:p>
          <a:p>
            <a:pPr algn="ctr">
              <a:lnSpc>
                <a:spcPts val="4759"/>
              </a:lnSpc>
            </a:pPr>
          </a:p>
        </p:txBody>
      </p:sp>
      <p:sp>
        <p:nvSpPr>
          <p:cNvPr name="TextBox 14" id="14"/>
          <p:cNvSpPr txBox="true"/>
          <p:nvPr/>
        </p:nvSpPr>
        <p:spPr>
          <a:xfrm rot="0">
            <a:off x="568454" y="5517515"/>
            <a:ext cx="3308033" cy="580390"/>
          </a:xfrm>
          <a:prstGeom prst="rect">
            <a:avLst/>
          </a:prstGeom>
        </p:spPr>
        <p:txBody>
          <a:bodyPr anchor="t" rtlCol="false" tIns="0" lIns="0" bIns="0" rIns="0">
            <a:spAutoFit/>
          </a:bodyPr>
          <a:lstStyle/>
          <a:p>
            <a:pPr algn="ctr">
              <a:lnSpc>
                <a:spcPts val="4759"/>
              </a:lnSpc>
            </a:pPr>
            <a:r>
              <a:rPr lang="en-US" sz="3399">
                <a:solidFill>
                  <a:srgbClr val="1F1C51"/>
                </a:solidFill>
                <a:latin typeface="Open Sans Bold"/>
              </a:rPr>
              <a:t>Building Access</a:t>
            </a:r>
          </a:p>
        </p:txBody>
      </p:sp>
      <p:sp>
        <p:nvSpPr>
          <p:cNvPr name="TextBox 15" id="15"/>
          <p:cNvSpPr txBox="true"/>
          <p:nvPr/>
        </p:nvSpPr>
        <p:spPr>
          <a:xfrm rot="0">
            <a:off x="501462" y="7727416"/>
            <a:ext cx="3442018" cy="1180465"/>
          </a:xfrm>
          <a:prstGeom prst="rect">
            <a:avLst/>
          </a:prstGeom>
        </p:spPr>
        <p:txBody>
          <a:bodyPr anchor="t" rtlCol="false" tIns="0" lIns="0" bIns="0" rIns="0">
            <a:spAutoFit/>
          </a:bodyPr>
          <a:lstStyle/>
          <a:p>
            <a:pPr algn="ctr">
              <a:lnSpc>
                <a:spcPts val="4759"/>
              </a:lnSpc>
            </a:pPr>
            <a:r>
              <a:rPr lang="en-US" sz="3399">
                <a:solidFill>
                  <a:srgbClr val="1F1C51"/>
                </a:solidFill>
                <a:latin typeface="Open Sans Bold"/>
              </a:rPr>
              <a:t>Monitoring and </a:t>
            </a:r>
          </a:p>
          <a:p>
            <a:pPr algn="ctr">
              <a:lnSpc>
                <a:spcPts val="4759"/>
              </a:lnSpc>
            </a:pPr>
            <a:r>
              <a:rPr lang="en-US" sz="3399">
                <a:solidFill>
                  <a:srgbClr val="1F1C51"/>
                </a:solidFill>
                <a:latin typeface="Open Sans Bold"/>
              </a:rPr>
              <a:t>Surveillance</a:t>
            </a:r>
          </a:p>
        </p:txBody>
      </p:sp>
      <p:sp>
        <p:nvSpPr>
          <p:cNvPr name="TextBox 16" id="16"/>
          <p:cNvSpPr txBox="true"/>
          <p:nvPr/>
        </p:nvSpPr>
        <p:spPr>
          <a:xfrm rot="0">
            <a:off x="628650" y="9258300"/>
            <a:ext cx="400050"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0700"/>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FFFFFF"/>
            </a:solidFill>
            <a:prstDash val="solid"/>
            <a:headEnd type="oval" len="lg" w="lg"/>
            <a:tailEnd type="none" len="sm" w="sm"/>
          </a:ln>
        </p:spPr>
      </p:sp>
      <p:sp>
        <p:nvSpPr>
          <p:cNvPr name="TextBox 3" id="3"/>
          <p:cNvSpPr txBox="true"/>
          <p:nvPr/>
        </p:nvSpPr>
        <p:spPr>
          <a:xfrm rot="0">
            <a:off x="1344675" y="748725"/>
            <a:ext cx="11985150" cy="742950"/>
          </a:xfrm>
          <a:prstGeom prst="rect">
            <a:avLst/>
          </a:prstGeom>
        </p:spPr>
        <p:txBody>
          <a:bodyPr anchor="t" rtlCol="false" tIns="0" lIns="0" bIns="0" rIns="0">
            <a:spAutoFit/>
          </a:bodyPr>
          <a:lstStyle/>
          <a:p>
            <a:pPr algn="l">
              <a:lnSpc>
                <a:spcPts val="5759"/>
              </a:lnSpc>
            </a:pPr>
            <a:r>
              <a:rPr lang="en-US" sz="4800">
                <a:solidFill>
                  <a:srgbClr val="1F1C51"/>
                </a:solidFill>
                <a:latin typeface="Arimo Bold"/>
              </a:rPr>
              <a:t>Zero Knowledge Encryption</a:t>
            </a:r>
          </a:p>
        </p:txBody>
      </p:sp>
      <p:sp>
        <p:nvSpPr>
          <p:cNvPr name="TextBox 4" id="4"/>
          <p:cNvSpPr txBox="true"/>
          <p:nvPr/>
        </p:nvSpPr>
        <p:spPr>
          <a:xfrm rot="0">
            <a:off x="7021425" y="3779990"/>
            <a:ext cx="4245150" cy="1257300"/>
          </a:xfrm>
          <a:prstGeom prst="rect">
            <a:avLst/>
          </a:prstGeom>
        </p:spPr>
        <p:txBody>
          <a:bodyPr anchor="t" rtlCol="false" tIns="0" lIns="0" bIns="0" rIns="0">
            <a:spAutoFit/>
          </a:bodyPr>
          <a:lstStyle/>
          <a:p>
            <a:pPr algn="ctr">
              <a:lnSpc>
                <a:spcPts val="3359"/>
              </a:lnSpc>
            </a:pPr>
            <a:r>
              <a:rPr lang="en-US" sz="2799">
                <a:solidFill>
                  <a:srgbClr val="1F1C51"/>
                </a:solidFill>
                <a:latin typeface="DM Sans"/>
              </a:rPr>
              <a:t>Thousands of rounds of PBKDF2:sha256 to derive your master password</a:t>
            </a:r>
          </a:p>
        </p:txBody>
      </p:sp>
      <p:sp>
        <p:nvSpPr>
          <p:cNvPr name="TextBox 5" id="5"/>
          <p:cNvSpPr txBox="true"/>
          <p:nvPr/>
        </p:nvSpPr>
        <p:spPr>
          <a:xfrm rot="0">
            <a:off x="7021425" y="2340932"/>
            <a:ext cx="4245150" cy="1085850"/>
          </a:xfrm>
          <a:prstGeom prst="rect">
            <a:avLst/>
          </a:prstGeom>
        </p:spPr>
        <p:txBody>
          <a:bodyPr anchor="t" rtlCol="false" tIns="0" lIns="0" bIns="0" rIns="0">
            <a:spAutoFit/>
          </a:bodyPr>
          <a:lstStyle/>
          <a:p>
            <a:pPr algn="ctr">
              <a:lnSpc>
                <a:spcPts val="4320"/>
              </a:lnSpc>
            </a:pPr>
            <a:r>
              <a:rPr lang="en-US" sz="3600">
                <a:solidFill>
                  <a:srgbClr val="1F1C51"/>
                </a:solidFill>
                <a:latin typeface="DM Sans"/>
              </a:rPr>
              <a:t>Secure and Strong Encryption</a:t>
            </a:r>
          </a:p>
        </p:txBody>
      </p:sp>
      <p:sp>
        <p:nvSpPr>
          <p:cNvPr name="TextBox 6" id="6"/>
          <p:cNvSpPr txBox="true"/>
          <p:nvPr/>
        </p:nvSpPr>
        <p:spPr>
          <a:xfrm rot="0">
            <a:off x="1344699" y="3779990"/>
            <a:ext cx="4245150" cy="1257300"/>
          </a:xfrm>
          <a:prstGeom prst="rect">
            <a:avLst/>
          </a:prstGeom>
        </p:spPr>
        <p:txBody>
          <a:bodyPr anchor="t" rtlCol="false" tIns="0" lIns="0" bIns="0" rIns="0">
            <a:spAutoFit/>
          </a:bodyPr>
          <a:lstStyle/>
          <a:p>
            <a:pPr algn="ctr">
              <a:lnSpc>
                <a:spcPts val="3359"/>
              </a:lnSpc>
            </a:pPr>
            <a:r>
              <a:rPr lang="en-US" sz="2799">
                <a:solidFill>
                  <a:srgbClr val="1F1C51"/>
                </a:solidFill>
                <a:latin typeface="DM Sans"/>
              </a:rPr>
              <a:t>All your password vault is stored behind a Master Password</a:t>
            </a:r>
          </a:p>
        </p:txBody>
      </p:sp>
      <p:sp>
        <p:nvSpPr>
          <p:cNvPr name="TextBox 7" id="7"/>
          <p:cNvSpPr txBox="true"/>
          <p:nvPr/>
        </p:nvSpPr>
        <p:spPr>
          <a:xfrm rot="0">
            <a:off x="1344675" y="2509263"/>
            <a:ext cx="4245150" cy="542925"/>
          </a:xfrm>
          <a:prstGeom prst="rect">
            <a:avLst/>
          </a:prstGeom>
        </p:spPr>
        <p:txBody>
          <a:bodyPr anchor="t" rtlCol="false" tIns="0" lIns="0" bIns="0" rIns="0">
            <a:spAutoFit/>
          </a:bodyPr>
          <a:lstStyle/>
          <a:p>
            <a:pPr algn="ctr">
              <a:lnSpc>
                <a:spcPts val="4320"/>
              </a:lnSpc>
            </a:pPr>
            <a:r>
              <a:rPr lang="en-US" sz="3600">
                <a:solidFill>
                  <a:srgbClr val="1F1C51"/>
                </a:solidFill>
                <a:latin typeface="DM Sans"/>
              </a:rPr>
              <a:t>Master Password</a:t>
            </a:r>
          </a:p>
        </p:txBody>
      </p:sp>
      <p:sp>
        <p:nvSpPr>
          <p:cNvPr name="TextBox 8" id="8"/>
          <p:cNvSpPr txBox="true"/>
          <p:nvPr/>
        </p:nvSpPr>
        <p:spPr>
          <a:xfrm rot="0">
            <a:off x="12243635" y="3779990"/>
            <a:ext cx="4245150" cy="1257300"/>
          </a:xfrm>
          <a:prstGeom prst="rect">
            <a:avLst/>
          </a:prstGeom>
        </p:spPr>
        <p:txBody>
          <a:bodyPr anchor="t" rtlCol="false" tIns="0" lIns="0" bIns="0" rIns="0">
            <a:spAutoFit/>
          </a:bodyPr>
          <a:lstStyle/>
          <a:p>
            <a:pPr algn="ctr">
              <a:lnSpc>
                <a:spcPts val="3359"/>
              </a:lnSpc>
            </a:pPr>
            <a:r>
              <a:rPr lang="en-US" sz="2799">
                <a:solidFill>
                  <a:srgbClr val="1F1C51"/>
                </a:solidFill>
                <a:latin typeface="DM Sans"/>
              </a:rPr>
              <a:t>Your Master Password is never stored on our servers</a:t>
            </a:r>
          </a:p>
        </p:txBody>
      </p:sp>
      <p:sp>
        <p:nvSpPr>
          <p:cNvPr name="TextBox 9" id="9"/>
          <p:cNvSpPr txBox="true"/>
          <p:nvPr/>
        </p:nvSpPr>
        <p:spPr>
          <a:xfrm rot="0">
            <a:off x="12243635" y="2612395"/>
            <a:ext cx="4245150" cy="542925"/>
          </a:xfrm>
          <a:prstGeom prst="rect">
            <a:avLst/>
          </a:prstGeom>
        </p:spPr>
        <p:txBody>
          <a:bodyPr anchor="t" rtlCol="false" tIns="0" lIns="0" bIns="0" rIns="0">
            <a:spAutoFit/>
          </a:bodyPr>
          <a:lstStyle/>
          <a:p>
            <a:pPr algn="ctr">
              <a:lnSpc>
                <a:spcPts val="4320"/>
              </a:lnSpc>
            </a:pPr>
            <a:r>
              <a:rPr lang="en-US" sz="3600">
                <a:solidFill>
                  <a:srgbClr val="1F1C51"/>
                </a:solidFill>
                <a:latin typeface="DM Sans"/>
              </a:rPr>
              <a:t>Total Privacy</a:t>
            </a:r>
          </a:p>
        </p:txBody>
      </p:sp>
      <p:sp>
        <p:nvSpPr>
          <p:cNvPr name="Freeform 10" id="10"/>
          <p:cNvSpPr/>
          <p:nvPr/>
        </p:nvSpPr>
        <p:spPr>
          <a:xfrm flipH="false" flipV="false" rot="0">
            <a:off x="3467274" y="5559555"/>
            <a:ext cx="11389537" cy="4727445"/>
          </a:xfrm>
          <a:custGeom>
            <a:avLst/>
            <a:gdLst/>
            <a:ahLst/>
            <a:cxnLst/>
            <a:rect r="r" b="b" t="t" l="l"/>
            <a:pathLst>
              <a:path h="4727445" w="11389537">
                <a:moveTo>
                  <a:pt x="0" y="0"/>
                </a:moveTo>
                <a:lnTo>
                  <a:pt x="11389537" y="0"/>
                </a:lnTo>
                <a:lnTo>
                  <a:pt x="11389537" y="4727445"/>
                </a:lnTo>
                <a:lnTo>
                  <a:pt x="0" y="4727445"/>
                </a:lnTo>
                <a:lnTo>
                  <a:pt x="0" y="0"/>
                </a:lnTo>
                <a:close/>
              </a:path>
            </a:pathLst>
          </a:custGeom>
          <a:blipFill>
            <a:blip r:embed="rId3"/>
            <a:stretch>
              <a:fillRect l="0" t="0" r="0" b="0"/>
            </a:stretch>
          </a:blipFill>
        </p:spPr>
      </p:sp>
      <p:sp>
        <p:nvSpPr>
          <p:cNvPr name="TextBox 11" id="11"/>
          <p:cNvSpPr txBox="true"/>
          <p:nvPr/>
        </p:nvSpPr>
        <p:spPr>
          <a:xfrm rot="0">
            <a:off x="690265" y="9258300"/>
            <a:ext cx="338435"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7407"/>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ACFFD9"/>
            </a:solidFill>
            <a:prstDash val="solid"/>
            <a:headEnd type="oval" len="lg" w="lg"/>
            <a:tailEnd type="none" len="sm" w="sm"/>
          </a:ln>
        </p:spPr>
      </p:sp>
      <p:grpSp>
        <p:nvGrpSpPr>
          <p:cNvPr name="Group 3" id="3"/>
          <p:cNvGrpSpPr/>
          <p:nvPr/>
        </p:nvGrpSpPr>
        <p:grpSpPr>
          <a:xfrm rot="0">
            <a:off x="7827965" y="4618115"/>
            <a:ext cx="47625" cy="71914"/>
            <a:chOff x="0" y="0"/>
            <a:chExt cx="63500" cy="95885"/>
          </a:xfrm>
        </p:grpSpPr>
        <p:sp>
          <p:nvSpPr>
            <p:cNvPr name="Freeform 4" id="4"/>
            <p:cNvSpPr/>
            <p:nvPr/>
          </p:nvSpPr>
          <p:spPr>
            <a:xfrm flipH="false" flipV="false" rot="0">
              <a:off x="0" y="0"/>
              <a:ext cx="63516" cy="95885"/>
            </a:xfrm>
            <a:custGeom>
              <a:avLst/>
              <a:gdLst/>
              <a:ahLst/>
              <a:cxnLst/>
              <a:rect r="r" b="b" t="t" l="l"/>
              <a:pathLst>
                <a:path h="95885" w="63516">
                  <a:moveTo>
                    <a:pt x="48063" y="0"/>
                  </a:moveTo>
                  <a:cubicBezTo>
                    <a:pt x="43067" y="0"/>
                    <a:pt x="38070" y="1524"/>
                    <a:pt x="35929" y="4064"/>
                  </a:cubicBezTo>
                  <a:cubicBezTo>
                    <a:pt x="11659" y="29972"/>
                    <a:pt x="0" y="57658"/>
                    <a:pt x="0" y="88773"/>
                  </a:cubicBezTo>
                  <a:cubicBezTo>
                    <a:pt x="0" y="92710"/>
                    <a:pt x="5948" y="95885"/>
                    <a:pt x="13325" y="95885"/>
                  </a:cubicBezTo>
                  <a:cubicBezTo>
                    <a:pt x="20701" y="95885"/>
                    <a:pt x="26649" y="92710"/>
                    <a:pt x="26649" y="88773"/>
                  </a:cubicBezTo>
                  <a:cubicBezTo>
                    <a:pt x="26649" y="60071"/>
                    <a:pt x="37594" y="34417"/>
                    <a:pt x="59960" y="10541"/>
                  </a:cubicBezTo>
                  <a:cubicBezTo>
                    <a:pt x="63516" y="6985"/>
                    <a:pt x="60912" y="2667"/>
                    <a:pt x="54250" y="889"/>
                  </a:cubicBezTo>
                  <a:cubicBezTo>
                    <a:pt x="52346" y="254"/>
                    <a:pt x="50205" y="0"/>
                    <a:pt x="48063" y="0"/>
                  </a:cubicBezTo>
                  <a:close/>
                </a:path>
              </a:pathLst>
            </a:custGeom>
            <a:solidFill>
              <a:srgbClr val="FFFFFF"/>
            </a:solidFill>
          </p:spPr>
        </p:sp>
      </p:grpSp>
      <p:sp>
        <p:nvSpPr>
          <p:cNvPr name="Freeform 5" id="5"/>
          <p:cNvSpPr/>
          <p:nvPr/>
        </p:nvSpPr>
        <p:spPr>
          <a:xfrm flipH="false" flipV="false" rot="0">
            <a:off x="9542090" y="3516280"/>
            <a:ext cx="7575470" cy="5038007"/>
          </a:xfrm>
          <a:custGeom>
            <a:avLst/>
            <a:gdLst/>
            <a:ahLst/>
            <a:cxnLst/>
            <a:rect r="r" b="b" t="t" l="l"/>
            <a:pathLst>
              <a:path h="5038007" w="7575470">
                <a:moveTo>
                  <a:pt x="0" y="0"/>
                </a:moveTo>
                <a:lnTo>
                  <a:pt x="7575470" y="0"/>
                </a:lnTo>
                <a:lnTo>
                  <a:pt x="7575470" y="5038007"/>
                </a:lnTo>
                <a:lnTo>
                  <a:pt x="0" y="5038007"/>
                </a:lnTo>
                <a:lnTo>
                  <a:pt x="0" y="0"/>
                </a:lnTo>
                <a:close/>
              </a:path>
            </a:pathLst>
          </a:custGeom>
          <a:blipFill>
            <a:blip r:embed="rId3"/>
            <a:stretch>
              <a:fillRect l="-14206" t="0" r="-18802" b="0"/>
            </a:stretch>
          </a:blipFill>
        </p:spPr>
      </p:sp>
      <p:sp>
        <p:nvSpPr>
          <p:cNvPr name="TextBox 6" id="6"/>
          <p:cNvSpPr txBox="true"/>
          <p:nvPr/>
        </p:nvSpPr>
        <p:spPr>
          <a:xfrm rot="0">
            <a:off x="1344675" y="748725"/>
            <a:ext cx="11985150" cy="1466850"/>
          </a:xfrm>
          <a:prstGeom prst="rect">
            <a:avLst/>
          </a:prstGeom>
        </p:spPr>
        <p:txBody>
          <a:bodyPr anchor="t" rtlCol="false" tIns="0" lIns="0" bIns="0" rIns="0">
            <a:spAutoFit/>
          </a:bodyPr>
          <a:lstStyle/>
          <a:p>
            <a:pPr>
              <a:lnSpc>
                <a:spcPts val="5759"/>
              </a:lnSpc>
            </a:pPr>
            <a:r>
              <a:rPr lang="en-US" sz="4800">
                <a:solidFill>
                  <a:srgbClr val="1F1C51"/>
                </a:solidFill>
                <a:latin typeface="Arimo Bold"/>
              </a:rPr>
              <a:t>Authentication and Authorization</a:t>
            </a:r>
          </a:p>
          <a:p>
            <a:pPr algn="l">
              <a:lnSpc>
                <a:spcPts val="5759"/>
              </a:lnSpc>
            </a:pPr>
          </a:p>
        </p:txBody>
      </p:sp>
      <p:sp>
        <p:nvSpPr>
          <p:cNvPr name="TextBox 7" id="7"/>
          <p:cNvSpPr txBox="true"/>
          <p:nvPr/>
        </p:nvSpPr>
        <p:spPr>
          <a:xfrm rot="0">
            <a:off x="9139238" y="4274503"/>
            <a:ext cx="9525" cy="1566545"/>
          </a:xfrm>
          <a:prstGeom prst="rect">
            <a:avLst/>
          </a:prstGeom>
        </p:spPr>
        <p:txBody>
          <a:bodyPr anchor="t" rtlCol="false" tIns="0" lIns="0" bIns="0" rIns="0">
            <a:spAutoFit/>
          </a:bodyPr>
          <a:lstStyle/>
          <a:p>
            <a:pPr algn="ctr">
              <a:lnSpc>
                <a:spcPts val="12880"/>
              </a:lnSpc>
            </a:pP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1105910" y="2527362"/>
            <a:ext cx="5810618" cy="613410"/>
          </a:xfrm>
          <a:prstGeom prst="rect">
            <a:avLst/>
          </a:prstGeom>
        </p:spPr>
        <p:txBody>
          <a:bodyPr anchor="t" rtlCol="false" tIns="0" lIns="0" bIns="0" rIns="0">
            <a:spAutoFit/>
          </a:bodyPr>
          <a:lstStyle/>
          <a:p>
            <a:pPr algn="ctr">
              <a:lnSpc>
                <a:spcPts val="5040"/>
              </a:lnSpc>
            </a:pPr>
            <a:r>
              <a:rPr lang="en-US" sz="3600">
                <a:solidFill>
                  <a:srgbClr val="1F1C51"/>
                </a:solidFill>
                <a:latin typeface="DM Sans Bold"/>
              </a:rPr>
              <a:t>2 Factor Authentication</a:t>
            </a:r>
          </a:p>
        </p:txBody>
      </p:sp>
      <p:sp>
        <p:nvSpPr>
          <p:cNvPr name="TextBox 10" id="10"/>
          <p:cNvSpPr txBox="true"/>
          <p:nvPr/>
        </p:nvSpPr>
        <p:spPr>
          <a:xfrm rot="0">
            <a:off x="1028700" y="3889152"/>
            <a:ext cx="6408740" cy="1257300"/>
          </a:xfrm>
          <a:prstGeom prst="rect">
            <a:avLst/>
          </a:prstGeom>
        </p:spPr>
        <p:txBody>
          <a:bodyPr anchor="t" rtlCol="false" tIns="0" lIns="0" bIns="0" rIns="0">
            <a:spAutoFit/>
          </a:bodyPr>
          <a:lstStyle/>
          <a:p>
            <a:pPr marL="604519" indent="-302260" lvl="1">
              <a:lnSpc>
                <a:spcPts val="3359"/>
              </a:lnSpc>
              <a:buFont typeface="Arial"/>
              <a:buChar char="•"/>
            </a:pPr>
            <a:r>
              <a:rPr lang="en-US" sz="2799">
                <a:solidFill>
                  <a:srgbClr val="1F1C51"/>
                </a:solidFill>
                <a:latin typeface="DM Sans"/>
              </a:rPr>
              <a:t>Authentication Hash</a:t>
            </a:r>
          </a:p>
          <a:p>
            <a:pPr algn="ctr">
              <a:lnSpc>
                <a:spcPts val="3359"/>
              </a:lnSpc>
            </a:pPr>
          </a:p>
          <a:p>
            <a:pPr marL="604519" indent="-302260" lvl="1">
              <a:lnSpc>
                <a:spcPts val="3359"/>
              </a:lnSpc>
              <a:spcBef>
                <a:spcPct val="0"/>
              </a:spcBef>
              <a:buFont typeface="Arial"/>
              <a:buChar char="•"/>
            </a:pPr>
            <a:r>
              <a:rPr lang="en-US" sz="2799">
                <a:solidFill>
                  <a:srgbClr val="1F1C51"/>
                </a:solidFill>
                <a:latin typeface="DM Sans"/>
              </a:rPr>
              <a:t>Mobile-based TOTP ( optional)</a:t>
            </a:r>
          </a:p>
        </p:txBody>
      </p:sp>
      <p:sp>
        <p:nvSpPr>
          <p:cNvPr name="TextBox 11" id="11"/>
          <p:cNvSpPr txBox="true"/>
          <p:nvPr/>
        </p:nvSpPr>
        <p:spPr>
          <a:xfrm rot="0">
            <a:off x="1261951" y="5686746"/>
            <a:ext cx="4981529" cy="613410"/>
          </a:xfrm>
          <a:prstGeom prst="rect">
            <a:avLst/>
          </a:prstGeom>
        </p:spPr>
        <p:txBody>
          <a:bodyPr anchor="t" rtlCol="false" tIns="0" lIns="0" bIns="0" rIns="0">
            <a:spAutoFit/>
          </a:bodyPr>
          <a:lstStyle/>
          <a:p>
            <a:pPr algn="ctr">
              <a:lnSpc>
                <a:spcPts val="5040"/>
              </a:lnSpc>
            </a:pPr>
            <a:r>
              <a:rPr lang="en-US" sz="3600">
                <a:solidFill>
                  <a:srgbClr val="1F1C51"/>
                </a:solidFill>
                <a:latin typeface="DM Sans Bold"/>
              </a:rPr>
              <a:t>Strict  Authorization</a:t>
            </a:r>
          </a:p>
        </p:txBody>
      </p:sp>
      <p:sp>
        <p:nvSpPr>
          <p:cNvPr name="TextBox 12" id="12"/>
          <p:cNvSpPr txBox="true"/>
          <p:nvPr/>
        </p:nvSpPr>
        <p:spPr>
          <a:xfrm rot="0">
            <a:off x="1261951" y="6724947"/>
            <a:ext cx="6813592" cy="2095500"/>
          </a:xfrm>
          <a:prstGeom prst="rect">
            <a:avLst/>
          </a:prstGeom>
        </p:spPr>
        <p:txBody>
          <a:bodyPr anchor="t" rtlCol="false" tIns="0" lIns="0" bIns="0" rIns="0">
            <a:spAutoFit/>
          </a:bodyPr>
          <a:lstStyle/>
          <a:p>
            <a:pPr marL="604519" indent="-302260" lvl="1">
              <a:lnSpc>
                <a:spcPts val="3359"/>
              </a:lnSpc>
              <a:buFont typeface="Arial"/>
              <a:buChar char="•"/>
            </a:pPr>
            <a:r>
              <a:rPr lang="en-US" sz="2799">
                <a:solidFill>
                  <a:srgbClr val="1F1C51"/>
                </a:solidFill>
                <a:latin typeface="DM Sans"/>
              </a:rPr>
              <a:t>Only you have access to your password vault</a:t>
            </a:r>
          </a:p>
          <a:p>
            <a:pPr algn="ctr">
              <a:lnSpc>
                <a:spcPts val="3359"/>
              </a:lnSpc>
            </a:pPr>
          </a:p>
          <a:p>
            <a:pPr marL="604519" indent="-302260" lvl="1">
              <a:lnSpc>
                <a:spcPts val="3359"/>
              </a:lnSpc>
              <a:spcBef>
                <a:spcPct val="0"/>
              </a:spcBef>
              <a:buFont typeface="Arial"/>
              <a:buChar char="•"/>
            </a:pPr>
            <a:r>
              <a:rPr lang="en-US" sz="2799">
                <a:solidFill>
                  <a:srgbClr val="1F1C51"/>
                </a:solidFill>
                <a:latin typeface="DM Sans"/>
              </a:rPr>
              <a:t>   On our servers, only a encrypted version of your vault is stored</a:t>
            </a:r>
          </a:p>
        </p:txBody>
      </p:sp>
      <p:sp>
        <p:nvSpPr>
          <p:cNvPr name="TextBox 13" id="13"/>
          <p:cNvSpPr txBox="true"/>
          <p:nvPr/>
        </p:nvSpPr>
        <p:spPr>
          <a:xfrm rot="0">
            <a:off x="641300" y="9258300"/>
            <a:ext cx="387400"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BE3FF">
                <a:alpha val="100000"/>
              </a:srgbClr>
            </a:gs>
            <a:gs pos="100000">
              <a:srgbClr val="ACFFD9">
                <a:alpha val="100000"/>
              </a:srgbClr>
            </a:gs>
          </a:gsLst>
          <a:lin ang="5407407"/>
        </a:gradFill>
      </p:bgPr>
    </p:bg>
    <p:spTree>
      <p:nvGrpSpPr>
        <p:cNvPr id="1" name=""/>
        <p:cNvGrpSpPr/>
        <p:nvPr/>
      </p:nvGrpSpPr>
      <p:grpSpPr>
        <a:xfrm>
          <a:off x="0" y="0"/>
          <a:ext cx="0" cy="0"/>
          <a:chOff x="0" y="0"/>
          <a:chExt cx="0" cy="0"/>
        </a:xfrm>
      </p:grpSpPr>
      <p:sp>
        <p:nvSpPr>
          <p:cNvPr name="AutoShape 2" id="2"/>
          <p:cNvSpPr/>
          <p:nvPr/>
        </p:nvSpPr>
        <p:spPr>
          <a:xfrm rot="7270">
            <a:off x="466130" y="1206525"/>
            <a:ext cx="18014740" cy="0"/>
          </a:xfrm>
          <a:prstGeom prst="line">
            <a:avLst/>
          </a:prstGeom>
          <a:ln cap="rnd" w="19050">
            <a:solidFill>
              <a:srgbClr val="ACFFD9"/>
            </a:solidFill>
            <a:prstDash val="solid"/>
            <a:headEnd type="oval" len="lg" w="lg"/>
            <a:tailEnd type="none" len="sm" w="sm"/>
          </a:ln>
        </p:spPr>
      </p:sp>
      <p:grpSp>
        <p:nvGrpSpPr>
          <p:cNvPr name="Group 3" id="3"/>
          <p:cNvGrpSpPr/>
          <p:nvPr/>
        </p:nvGrpSpPr>
        <p:grpSpPr>
          <a:xfrm rot="0">
            <a:off x="7301644" y="5266990"/>
            <a:ext cx="25420" cy="71914"/>
            <a:chOff x="0" y="0"/>
            <a:chExt cx="33893" cy="95885"/>
          </a:xfrm>
        </p:grpSpPr>
        <p:sp>
          <p:nvSpPr>
            <p:cNvPr name="Freeform 4" id="4"/>
            <p:cNvSpPr/>
            <p:nvPr/>
          </p:nvSpPr>
          <p:spPr>
            <a:xfrm flipH="false" flipV="false" rot="0">
              <a:off x="0" y="0"/>
              <a:ext cx="33909" cy="95885"/>
            </a:xfrm>
            <a:custGeom>
              <a:avLst/>
              <a:gdLst/>
              <a:ahLst/>
              <a:cxnLst/>
              <a:rect r="r" b="b" t="t" l="l"/>
              <a:pathLst>
                <a:path h="95885" w="33909">
                  <a:moveTo>
                    <a:pt x="25654" y="0"/>
                  </a:moveTo>
                  <a:cubicBezTo>
                    <a:pt x="22987" y="0"/>
                    <a:pt x="20320" y="1524"/>
                    <a:pt x="19177" y="4064"/>
                  </a:cubicBezTo>
                  <a:cubicBezTo>
                    <a:pt x="6223" y="29972"/>
                    <a:pt x="0" y="57658"/>
                    <a:pt x="0" y="88773"/>
                  </a:cubicBezTo>
                  <a:cubicBezTo>
                    <a:pt x="0" y="92710"/>
                    <a:pt x="3175" y="95885"/>
                    <a:pt x="7112" y="95885"/>
                  </a:cubicBezTo>
                  <a:cubicBezTo>
                    <a:pt x="11049" y="95885"/>
                    <a:pt x="14224" y="92710"/>
                    <a:pt x="14224" y="88773"/>
                  </a:cubicBezTo>
                  <a:cubicBezTo>
                    <a:pt x="14224" y="60071"/>
                    <a:pt x="20066" y="34417"/>
                    <a:pt x="32004" y="10541"/>
                  </a:cubicBezTo>
                  <a:cubicBezTo>
                    <a:pt x="33909" y="6985"/>
                    <a:pt x="32512" y="2667"/>
                    <a:pt x="28956" y="889"/>
                  </a:cubicBezTo>
                  <a:cubicBezTo>
                    <a:pt x="27940" y="254"/>
                    <a:pt x="26797" y="0"/>
                    <a:pt x="25654" y="0"/>
                  </a:cubicBezTo>
                  <a:close/>
                </a:path>
              </a:pathLst>
            </a:custGeom>
            <a:solidFill>
              <a:srgbClr val="FFFFFF"/>
            </a:solidFill>
          </p:spPr>
        </p:sp>
      </p:grpSp>
      <p:sp>
        <p:nvSpPr>
          <p:cNvPr name="Freeform 5" id="5"/>
          <p:cNvSpPr/>
          <p:nvPr/>
        </p:nvSpPr>
        <p:spPr>
          <a:xfrm flipH="false" flipV="false" rot="0">
            <a:off x="2798233" y="2240134"/>
            <a:ext cx="4169857" cy="2248956"/>
          </a:xfrm>
          <a:custGeom>
            <a:avLst/>
            <a:gdLst/>
            <a:ahLst/>
            <a:cxnLst/>
            <a:rect r="r" b="b" t="t" l="l"/>
            <a:pathLst>
              <a:path h="2248956" w="4169857">
                <a:moveTo>
                  <a:pt x="0" y="0"/>
                </a:moveTo>
                <a:lnTo>
                  <a:pt x="4169857" y="0"/>
                </a:lnTo>
                <a:lnTo>
                  <a:pt x="4169857" y="2248956"/>
                </a:lnTo>
                <a:lnTo>
                  <a:pt x="0" y="2248956"/>
                </a:lnTo>
                <a:lnTo>
                  <a:pt x="0" y="0"/>
                </a:lnTo>
                <a:close/>
              </a:path>
            </a:pathLst>
          </a:custGeom>
          <a:blipFill>
            <a:blip r:embed="rId3"/>
            <a:stretch>
              <a:fillRect l="-3141" t="0" r="-4726" b="0"/>
            </a:stretch>
          </a:blipFill>
        </p:spPr>
      </p:sp>
      <p:sp>
        <p:nvSpPr>
          <p:cNvPr name="Freeform 6" id="6"/>
          <p:cNvSpPr/>
          <p:nvPr/>
        </p:nvSpPr>
        <p:spPr>
          <a:xfrm flipH="false" flipV="false" rot="0">
            <a:off x="11027427" y="2240134"/>
            <a:ext cx="4096203" cy="2314355"/>
          </a:xfrm>
          <a:custGeom>
            <a:avLst/>
            <a:gdLst/>
            <a:ahLst/>
            <a:cxnLst/>
            <a:rect r="r" b="b" t="t" l="l"/>
            <a:pathLst>
              <a:path h="2314355" w="4096203">
                <a:moveTo>
                  <a:pt x="0" y="0"/>
                </a:moveTo>
                <a:lnTo>
                  <a:pt x="4096203" y="0"/>
                </a:lnTo>
                <a:lnTo>
                  <a:pt x="4096203" y="2314354"/>
                </a:lnTo>
                <a:lnTo>
                  <a:pt x="0" y="2314354"/>
                </a:lnTo>
                <a:lnTo>
                  <a:pt x="0" y="0"/>
                </a:lnTo>
                <a:close/>
              </a:path>
            </a:pathLst>
          </a:custGeom>
          <a:blipFill>
            <a:blip r:embed="rId4"/>
            <a:stretch>
              <a:fillRect l="0" t="0" r="0" b="0"/>
            </a:stretch>
          </a:blipFill>
        </p:spPr>
      </p:sp>
      <p:sp>
        <p:nvSpPr>
          <p:cNvPr name="Freeform 7" id="7"/>
          <p:cNvSpPr/>
          <p:nvPr/>
        </p:nvSpPr>
        <p:spPr>
          <a:xfrm flipH="false" flipV="false" rot="0">
            <a:off x="2829181" y="5748782"/>
            <a:ext cx="4107961" cy="2760037"/>
          </a:xfrm>
          <a:custGeom>
            <a:avLst/>
            <a:gdLst/>
            <a:ahLst/>
            <a:cxnLst/>
            <a:rect r="r" b="b" t="t" l="l"/>
            <a:pathLst>
              <a:path h="2760037" w="4107961">
                <a:moveTo>
                  <a:pt x="0" y="0"/>
                </a:moveTo>
                <a:lnTo>
                  <a:pt x="4107961" y="0"/>
                </a:lnTo>
                <a:lnTo>
                  <a:pt x="4107961" y="2760037"/>
                </a:lnTo>
                <a:lnTo>
                  <a:pt x="0" y="2760037"/>
                </a:lnTo>
                <a:lnTo>
                  <a:pt x="0" y="0"/>
                </a:lnTo>
                <a:close/>
              </a:path>
            </a:pathLst>
          </a:custGeom>
          <a:blipFill>
            <a:blip r:embed="rId5"/>
            <a:stretch>
              <a:fillRect l="0" t="0" r="0" b="0"/>
            </a:stretch>
          </a:blipFill>
        </p:spPr>
      </p:sp>
      <p:sp>
        <p:nvSpPr>
          <p:cNvPr name="Freeform 8" id="8"/>
          <p:cNvSpPr/>
          <p:nvPr/>
        </p:nvSpPr>
        <p:spPr>
          <a:xfrm flipH="false" flipV="false" rot="0">
            <a:off x="10203495" y="5374041"/>
            <a:ext cx="5744068" cy="3509518"/>
          </a:xfrm>
          <a:custGeom>
            <a:avLst/>
            <a:gdLst/>
            <a:ahLst/>
            <a:cxnLst/>
            <a:rect r="r" b="b" t="t" l="l"/>
            <a:pathLst>
              <a:path h="3509518" w="5744068">
                <a:moveTo>
                  <a:pt x="0" y="0"/>
                </a:moveTo>
                <a:lnTo>
                  <a:pt x="5744067" y="0"/>
                </a:lnTo>
                <a:lnTo>
                  <a:pt x="5744067" y="3509518"/>
                </a:lnTo>
                <a:lnTo>
                  <a:pt x="0" y="3509518"/>
                </a:lnTo>
                <a:lnTo>
                  <a:pt x="0" y="0"/>
                </a:lnTo>
                <a:close/>
              </a:path>
            </a:pathLst>
          </a:custGeom>
          <a:blipFill>
            <a:blip r:embed="rId6"/>
            <a:stretch>
              <a:fillRect l="0" t="0" r="0" b="0"/>
            </a:stretch>
          </a:blipFill>
        </p:spPr>
      </p:sp>
      <p:sp>
        <p:nvSpPr>
          <p:cNvPr name="TextBox 9" id="9"/>
          <p:cNvSpPr txBox="true"/>
          <p:nvPr/>
        </p:nvSpPr>
        <p:spPr>
          <a:xfrm rot="0">
            <a:off x="1344675" y="748725"/>
            <a:ext cx="11985150" cy="742950"/>
          </a:xfrm>
          <a:prstGeom prst="rect">
            <a:avLst/>
          </a:prstGeom>
        </p:spPr>
        <p:txBody>
          <a:bodyPr anchor="t" rtlCol="false" tIns="0" lIns="0" bIns="0" rIns="0">
            <a:spAutoFit/>
          </a:bodyPr>
          <a:lstStyle/>
          <a:p>
            <a:pPr algn="l">
              <a:lnSpc>
                <a:spcPts val="5759"/>
              </a:lnSpc>
            </a:pPr>
            <a:r>
              <a:rPr lang="en-US" sz="4800">
                <a:solidFill>
                  <a:srgbClr val="1F1C51"/>
                </a:solidFill>
                <a:latin typeface="Arimo Bold"/>
              </a:rPr>
              <a:t>Fault Tolerance</a:t>
            </a:r>
          </a:p>
        </p:txBody>
      </p:sp>
      <p:sp>
        <p:nvSpPr>
          <p:cNvPr name="TextBox 10" id="10"/>
          <p:cNvSpPr txBox="true"/>
          <p:nvPr/>
        </p:nvSpPr>
        <p:spPr>
          <a:xfrm rot="0">
            <a:off x="3535453" y="4724400"/>
            <a:ext cx="2695416" cy="419100"/>
          </a:xfrm>
          <a:prstGeom prst="rect">
            <a:avLst/>
          </a:prstGeom>
        </p:spPr>
        <p:txBody>
          <a:bodyPr anchor="t" rtlCol="false" tIns="0" lIns="0" bIns="0" rIns="0">
            <a:spAutoFit/>
          </a:bodyPr>
          <a:lstStyle/>
          <a:p>
            <a:pPr algn="ctr">
              <a:lnSpc>
                <a:spcPts val="3359"/>
              </a:lnSpc>
              <a:spcBef>
                <a:spcPct val="0"/>
              </a:spcBef>
            </a:pPr>
            <a:r>
              <a:rPr lang="en-US" sz="2799">
                <a:solidFill>
                  <a:srgbClr val="1F1C51"/>
                </a:solidFill>
                <a:latin typeface="DM Sans"/>
              </a:rPr>
              <a:t>Data Replication</a:t>
            </a:r>
          </a:p>
        </p:txBody>
      </p:sp>
      <p:sp>
        <p:nvSpPr>
          <p:cNvPr name="TextBox 11" id="11"/>
          <p:cNvSpPr txBox="true"/>
          <p:nvPr/>
        </p:nvSpPr>
        <p:spPr>
          <a:xfrm rot="0">
            <a:off x="11298163" y="4724400"/>
            <a:ext cx="3554730" cy="419100"/>
          </a:xfrm>
          <a:prstGeom prst="rect">
            <a:avLst/>
          </a:prstGeom>
        </p:spPr>
        <p:txBody>
          <a:bodyPr anchor="t" rtlCol="false" tIns="0" lIns="0" bIns="0" rIns="0">
            <a:spAutoFit/>
          </a:bodyPr>
          <a:lstStyle/>
          <a:p>
            <a:pPr algn="ctr">
              <a:lnSpc>
                <a:spcPts val="3359"/>
              </a:lnSpc>
              <a:spcBef>
                <a:spcPct val="0"/>
              </a:spcBef>
            </a:pPr>
            <a:r>
              <a:rPr lang="en-US" sz="2799">
                <a:solidFill>
                  <a:srgbClr val="1F1C51"/>
                </a:solidFill>
                <a:latin typeface="DM Sans"/>
              </a:rPr>
              <a:t>Weekly Data Backups</a:t>
            </a:r>
          </a:p>
        </p:txBody>
      </p:sp>
      <p:sp>
        <p:nvSpPr>
          <p:cNvPr name="TextBox 12" id="12"/>
          <p:cNvSpPr txBox="true"/>
          <p:nvPr/>
        </p:nvSpPr>
        <p:spPr>
          <a:xfrm rot="0">
            <a:off x="1537981" y="8689794"/>
            <a:ext cx="6690360" cy="481330"/>
          </a:xfrm>
          <a:prstGeom prst="rect">
            <a:avLst/>
          </a:prstGeom>
        </p:spPr>
        <p:txBody>
          <a:bodyPr anchor="t" rtlCol="false" tIns="0" lIns="0" bIns="0" rIns="0">
            <a:spAutoFit/>
          </a:bodyPr>
          <a:lstStyle/>
          <a:p>
            <a:pPr algn="ctr">
              <a:lnSpc>
                <a:spcPts val="3920"/>
              </a:lnSpc>
            </a:pPr>
            <a:r>
              <a:rPr lang="en-US" sz="2800">
                <a:solidFill>
                  <a:srgbClr val="1F1C51"/>
                </a:solidFill>
                <a:latin typeface="DM Sans"/>
              </a:rPr>
              <a:t>Frequent System Monitoring and Testing</a:t>
            </a:r>
          </a:p>
        </p:txBody>
      </p:sp>
      <p:sp>
        <p:nvSpPr>
          <p:cNvPr name="TextBox 13" id="13"/>
          <p:cNvSpPr txBox="true"/>
          <p:nvPr/>
        </p:nvSpPr>
        <p:spPr>
          <a:xfrm rot="0">
            <a:off x="628650" y="9258300"/>
            <a:ext cx="400050" cy="752475"/>
          </a:xfrm>
          <a:prstGeom prst="rect">
            <a:avLst/>
          </a:prstGeom>
        </p:spPr>
        <p:txBody>
          <a:bodyPr anchor="t" rtlCol="false" tIns="0" lIns="0" bIns="0" rIns="0">
            <a:spAutoFit/>
          </a:bodyPr>
          <a:lstStyle/>
          <a:p>
            <a:pPr algn="r" marL="0" indent="0" lvl="0">
              <a:lnSpc>
                <a:spcPts val="5999"/>
              </a:lnSpc>
              <a:spcBef>
                <a:spcPct val="0"/>
              </a:spcBef>
            </a:pPr>
            <a:r>
              <a:rPr lang="en-US" sz="4999">
                <a:solidFill>
                  <a:srgbClr val="1F1C51"/>
                </a:solidFill>
                <a:latin typeface="DM Sans"/>
              </a:rPr>
              <a:t>9</a:t>
            </a:r>
          </a:p>
        </p:txBody>
      </p:sp>
      <p:sp>
        <p:nvSpPr>
          <p:cNvPr name="TextBox 14" id="14"/>
          <p:cNvSpPr txBox="true"/>
          <p:nvPr/>
        </p:nvSpPr>
        <p:spPr>
          <a:xfrm rot="0">
            <a:off x="10466631" y="8689794"/>
            <a:ext cx="5217795" cy="481330"/>
          </a:xfrm>
          <a:prstGeom prst="rect">
            <a:avLst/>
          </a:prstGeom>
        </p:spPr>
        <p:txBody>
          <a:bodyPr anchor="t" rtlCol="false" tIns="0" lIns="0" bIns="0" rIns="0">
            <a:spAutoFit/>
          </a:bodyPr>
          <a:lstStyle/>
          <a:p>
            <a:pPr algn="ctr">
              <a:lnSpc>
                <a:spcPts val="3920"/>
              </a:lnSpc>
            </a:pPr>
            <a:r>
              <a:rPr lang="en-US" sz="2800">
                <a:solidFill>
                  <a:srgbClr val="1F1C51"/>
                </a:solidFill>
                <a:latin typeface="DM Sans"/>
              </a:rPr>
              <a:t>Enterprise Grade Load Balancer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DAGAcfVF5z4</dc:identifier>
  <dcterms:modified xsi:type="dcterms:W3CDTF">2011-08-01T06:04:30Z</dcterms:modified>
  <cp:revision>1</cp:revision>
  <dc:title>SafePass</dc:title>
</cp:coreProperties>
</file>